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lb" ContentType="model/gltf.binary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5"/>
  </p:notesMasterIdLst>
  <p:sldIdLst>
    <p:sldId id="256" r:id="rId5"/>
    <p:sldId id="262" r:id="rId6"/>
    <p:sldId id="259" r:id="rId7"/>
    <p:sldId id="260" r:id="rId8"/>
    <p:sldId id="280" r:id="rId9"/>
    <p:sldId id="263" r:id="rId10"/>
    <p:sldId id="264" r:id="rId11"/>
    <p:sldId id="265" r:id="rId12"/>
    <p:sldId id="266" r:id="rId13"/>
    <p:sldId id="267" r:id="rId14"/>
    <p:sldId id="269" r:id="rId15"/>
    <p:sldId id="271" r:id="rId16"/>
    <p:sldId id="273" r:id="rId17"/>
    <p:sldId id="274" r:id="rId18"/>
    <p:sldId id="275" r:id="rId19"/>
    <p:sldId id="270" r:id="rId20"/>
    <p:sldId id="276" r:id="rId21"/>
    <p:sldId id="277" r:id="rId22"/>
    <p:sldId id="278" r:id="rId23"/>
    <p:sldId id="279" r:id="rId2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A3424C7-EAF6-4715-8CC5-F3191B631302}" v="1" dt="2020-09-09T17:48:48.536"/>
    <p1510:client id="{4B693C88-911E-4831-AB2C-1699ED143032}" v="47" dt="2020-09-09T17:21:44.1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1638" autoAdjust="0"/>
  </p:normalViewPr>
  <p:slideViewPr>
    <p:cSldViewPr snapToGrid="0">
      <p:cViewPr varScale="1">
        <p:scale>
          <a:sx n="88" d="100"/>
          <a:sy n="88" d="100"/>
        </p:scale>
        <p:origin x="960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5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im Baird" userId="77b886a4-1ae8-41e4-8447-79a9c63f01d6" providerId="ADAL" clId="{3A3424C7-EAF6-4715-8CC5-F3191B631302}"/>
    <pc:docChg chg="delSld modSld">
      <pc:chgData name="Jim Baird" userId="77b886a4-1ae8-41e4-8447-79a9c63f01d6" providerId="ADAL" clId="{3A3424C7-EAF6-4715-8CC5-F3191B631302}" dt="2020-09-09T17:48:48.536" v="1"/>
      <pc:docMkLst>
        <pc:docMk/>
      </pc:docMkLst>
      <pc:sldChg chg="del">
        <pc:chgData name="Jim Baird" userId="77b886a4-1ae8-41e4-8447-79a9c63f01d6" providerId="ADAL" clId="{3A3424C7-EAF6-4715-8CC5-F3191B631302}" dt="2020-09-09T17:40:34.495" v="0" actId="2696"/>
        <pc:sldMkLst>
          <pc:docMk/>
          <pc:sldMk cId="2985708643" sldId="268"/>
        </pc:sldMkLst>
      </pc:sldChg>
      <pc:sldChg chg="modSp">
        <pc:chgData name="Jim Baird" userId="77b886a4-1ae8-41e4-8447-79a9c63f01d6" providerId="ADAL" clId="{3A3424C7-EAF6-4715-8CC5-F3191B631302}" dt="2020-09-09T17:48:48.536" v="1"/>
        <pc:sldMkLst>
          <pc:docMk/>
          <pc:sldMk cId="1928159938" sldId="276"/>
        </pc:sldMkLst>
        <pc:spChg chg="mod">
          <ac:chgData name="Jim Baird" userId="77b886a4-1ae8-41e4-8447-79a9c63f01d6" providerId="ADAL" clId="{3A3424C7-EAF6-4715-8CC5-F3191B631302}" dt="2020-09-09T17:48:48.536" v="1"/>
          <ac:spMkLst>
            <pc:docMk/>
            <pc:sldMk cId="1928159938" sldId="276"/>
            <ac:spMk id="3" creationId="{A9E95ABC-9A16-4966-A370-0AE044D53A5A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C5889B-6F74-4ED1-8937-DB42FD52AB3D}" type="doc">
      <dgm:prSet loTypeId="urn:microsoft.com/office/officeart/2005/8/layout/cycle2" loCatId="cycle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3E45AA53-E92D-44A5-8DF9-597FF230D896}">
      <dgm:prSet phldrT="[Text]"/>
      <dgm:spPr/>
      <dgm:t>
        <a:bodyPr/>
        <a:lstStyle/>
        <a:p>
          <a:r>
            <a:rPr lang="en-GB" dirty="0"/>
            <a:t>1. Goal and boundaries definition</a:t>
          </a:r>
        </a:p>
      </dgm:t>
    </dgm:pt>
    <dgm:pt modelId="{B1DA10BB-9D65-4567-A55E-A59BC370C806}" type="parTrans" cxnId="{3CDBE8B7-B990-4731-A73F-78A89602096E}">
      <dgm:prSet/>
      <dgm:spPr/>
      <dgm:t>
        <a:bodyPr/>
        <a:lstStyle/>
        <a:p>
          <a:endParaRPr lang="en-GB"/>
        </a:p>
      </dgm:t>
    </dgm:pt>
    <dgm:pt modelId="{E93A9D0F-10CE-443C-B4BC-6E0C02909281}" type="sibTrans" cxnId="{3CDBE8B7-B990-4731-A73F-78A89602096E}">
      <dgm:prSet/>
      <dgm:spPr/>
      <dgm:t>
        <a:bodyPr/>
        <a:lstStyle/>
        <a:p>
          <a:endParaRPr lang="en-GB"/>
        </a:p>
      </dgm:t>
    </dgm:pt>
    <dgm:pt modelId="{ABE94967-BD8E-4F91-AB40-87F23BB3217F}">
      <dgm:prSet phldrT="[Text]"/>
      <dgm:spPr/>
      <dgm:t>
        <a:bodyPr/>
        <a:lstStyle/>
        <a:p>
          <a:r>
            <a:rPr lang="en-GB" dirty="0"/>
            <a:t>2. Material flows mapping</a:t>
          </a:r>
        </a:p>
      </dgm:t>
    </dgm:pt>
    <dgm:pt modelId="{A2C36536-964D-4343-A1EC-AD04F632CFBB}" type="parTrans" cxnId="{FD7ABDCE-DC86-4502-9917-DFE55A69D66D}">
      <dgm:prSet/>
      <dgm:spPr/>
      <dgm:t>
        <a:bodyPr/>
        <a:lstStyle/>
        <a:p>
          <a:endParaRPr lang="en-GB"/>
        </a:p>
      </dgm:t>
    </dgm:pt>
    <dgm:pt modelId="{0D9F24D3-1C18-4607-AB36-28168DDB3760}" type="sibTrans" cxnId="{FD7ABDCE-DC86-4502-9917-DFE55A69D66D}">
      <dgm:prSet/>
      <dgm:spPr/>
      <dgm:t>
        <a:bodyPr/>
        <a:lstStyle/>
        <a:p>
          <a:endParaRPr lang="en-GB"/>
        </a:p>
      </dgm:t>
    </dgm:pt>
    <dgm:pt modelId="{AC2AE39E-DCFD-4A07-80A8-45ECF80EAFF0}">
      <dgm:prSet phldrT="[Text]"/>
      <dgm:spPr/>
      <dgm:t>
        <a:bodyPr/>
        <a:lstStyle/>
        <a:p>
          <a:r>
            <a:rPr lang="en-GB" dirty="0"/>
            <a:t>3. Data collection</a:t>
          </a:r>
        </a:p>
      </dgm:t>
    </dgm:pt>
    <dgm:pt modelId="{F6F8A2FF-80DE-415D-BF06-A22B25254DF5}" type="parTrans" cxnId="{4F3EA65D-1454-4186-BD05-D6AEE40BC22C}">
      <dgm:prSet/>
      <dgm:spPr/>
      <dgm:t>
        <a:bodyPr/>
        <a:lstStyle/>
        <a:p>
          <a:endParaRPr lang="en-GB"/>
        </a:p>
      </dgm:t>
    </dgm:pt>
    <dgm:pt modelId="{DCC1F880-FC35-4E63-953B-5BAFE29A4E44}" type="sibTrans" cxnId="{4F3EA65D-1454-4186-BD05-D6AEE40BC22C}">
      <dgm:prSet/>
      <dgm:spPr/>
      <dgm:t>
        <a:bodyPr/>
        <a:lstStyle/>
        <a:p>
          <a:endParaRPr lang="en-GB"/>
        </a:p>
      </dgm:t>
    </dgm:pt>
    <dgm:pt modelId="{BA476191-2582-477C-A1F2-01240DC48AF6}">
      <dgm:prSet phldrT="[Text]"/>
      <dgm:spPr/>
      <dgm:t>
        <a:bodyPr/>
        <a:lstStyle/>
        <a:p>
          <a:r>
            <a:rPr lang="en-GB" dirty="0"/>
            <a:t>4. Value mapping</a:t>
          </a:r>
        </a:p>
      </dgm:t>
    </dgm:pt>
    <dgm:pt modelId="{F8AA97A4-B27F-4A8C-9F39-ADFC03B4609F}" type="parTrans" cxnId="{1D5EA649-3FDE-42E4-9920-11BB71A68A0A}">
      <dgm:prSet/>
      <dgm:spPr/>
      <dgm:t>
        <a:bodyPr/>
        <a:lstStyle/>
        <a:p>
          <a:endParaRPr lang="en-GB"/>
        </a:p>
      </dgm:t>
    </dgm:pt>
    <dgm:pt modelId="{A0E7DF9E-0556-469B-8BA6-5416AF256459}" type="sibTrans" cxnId="{1D5EA649-3FDE-42E4-9920-11BB71A68A0A}">
      <dgm:prSet/>
      <dgm:spPr/>
      <dgm:t>
        <a:bodyPr/>
        <a:lstStyle/>
        <a:p>
          <a:endParaRPr lang="en-GB"/>
        </a:p>
      </dgm:t>
    </dgm:pt>
    <dgm:pt modelId="{D2571B5A-E79A-452F-997D-BC99782E1BA4}">
      <dgm:prSet phldrT="[Text]"/>
      <dgm:spPr/>
      <dgm:t>
        <a:bodyPr/>
        <a:lstStyle/>
        <a:p>
          <a:r>
            <a:rPr lang="en-GB" dirty="0"/>
            <a:t>5.Improvement strategies</a:t>
          </a:r>
        </a:p>
      </dgm:t>
    </dgm:pt>
    <dgm:pt modelId="{ACF37AC8-A34D-4DF5-AFEA-E0634D62D367}" type="parTrans" cxnId="{7DBA4367-DA4A-447A-8FD3-6324DB4C72A0}">
      <dgm:prSet/>
      <dgm:spPr/>
      <dgm:t>
        <a:bodyPr/>
        <a:lstStyle/>
        <a:p>
          <a:endParaRPr lang="en-GB"/>
        </a:p>
      </dgm:t>
    </dgm:pt>
    <dgm:pt modelId="{395E3A88-75F7-458E-959E-99FFC6140993}" type="sibTrans" cxnId="{7DBA4367-DA4A-447A-8FD3-6324DB4C72A0}">
      <dgm:prSet/>
      <dgm:spPr/>
      <dgm:t>
        <a:bodyPr/>
        <a:lstStyle/>
        <a:p>
          <a:endParaRPr lang="en-GB"/>
        </a:p>
      </dgm:t>
    </dgm:pt>
    <dgm:pt modelId="{B0FF3B44-4234-4DBB-B9F0-4B8527246A7B}" type="pres">
      <dgm:prSet presAssocID="{96C5889B-6F74-4ED1-8937-DB42FD52AB3D}" presName="cycle" presStyleCnt="0">
        <dgm:presLayoutVars>
          <dgm:dir/>
          <dgm:resizeHandles val="exact"/>
        </dgm:presLayoutVars>
      </dgm:prSet>
      <dgm:spPr/>
    </dgm:pt>
    <dgm:pt modelId="{B2C16DD0-9490-4C39-9F83-CFE243289625}" type="pres">
      <dgm:prSet presAssocID="{3E45AA53-E92D-44A5-8DF9-597FF230D896}" presName="node" presStyleLbl="node1" presStyleIdx="0" presStyleCnt="5">
        <dgm:presLayoutVars>
          <dgm:bulletEnabled val="1"/>
        </dgm:presLayoutVars>
      </dgm:prSet>
      <dgm:spPr/>
    </dgm:pt>
    <dgm:pt modelId="{2837E05C-9F33-4B12-94C7-0ADC43A1EF4C}" type="pres">
      <dgm:prSet presAssocID="{E93A9D0F-10CE-443C-B4BC-6E0C02909281}" presName="sibTrans" presStyleLbl="sibTrans2D1" presStyleIdx="0" presStyleCnt="5"/>
      <dgm:spPr/>
    </dgm:pt>
    <dgm:pt modelId="{BCB91601-F6EF-49FD-813E-25659BFCF777}" type="pres">
      <dgm:prSet presAssocID="{E93A9D0F-10CE-443C-B4BC-6E0C02909281}" presName="connectorText" presStyleLbl="sibTrans2D1" presStyleIdx="0" presStyleCnt="5"/>
      <dgm:spPr/>
    </dgm:pt>
    <dgm:pt modelId="{90BAD240-A787-4727-8738-A38AD19B572A}" type="pres">
      <dgm:prSet presAssocID="{ABE94967-BD8E-4F91-AB40-87F23BB3217F}" presName="node" presStyleLbl="node1" presStyleIdx="1" presStyleCnt="5">
        <dgm:presLayoutVars>
          <dgm:bulletEnabled val="1"/>
        </dgm:presLayoutVars>
      </dgm:prSet>
      <dgm:spPr/>
    </dgm:pt>
    <dgm:pt modelId="{4C554A98-29FF-4B3C-A67F-41D2742714AA}" type="pres">
      <dgm:prSet presAssocID="{0D9F24D3-1C18-4607-AB36-28168DDB3760}" presName="sibTrans" presStyleLbl="sibTrans2D1" presStyleIdx="1" presStyleCnt="5"/>
      <dgm:spPr/>
    </dgm:pt>
    <dgm:pt modelId="{AE894F7C-E4BB-4D66-8B3A-03971FF19076}" type="pres">
      <dgm:prSet presAssocID="{0D9F24D3-1C18-4607-AB36-28168DDB3760}" presName="connectorText" presStyleLbl="sibTrans2D1" presStyleIdx="1" presStyleCnt="5"/>
      <dgm:spPr/>
    </dgm:pt>
    <dgm:pt modelId="{C1C7C71C-6383-4792-9565-3EA39D26E966}" type="pres">
      <dgm:prSet presAssocID="{AC2AE39E-DCFD-4A07-80A8-45ECF80EAFF0}" presName="node" presStyleLbl="node1" presStyleIdx="2" presStyleCnt="5">
        <dgm:presLayoutVars>
          <dgm:bulletEnabled val="1"/>
        </dgm:presLayoutVars>
      </dgm:prSet>
      <dgm:spPr/>
    </dgm:pt>
    <dgm:pt modelId="{395C177C-78E9-471F-9787-2370E69349CC}" type="pres">
      <dgm:prSet presAssocID="{DCC1F880-FC35-4E63-953B-5BAFE29A4E44}" presName="sibTrans" presStyleLbl="sibTrans2D1" presStyleIdx="2" presStyleCnt="5"/>
      <dgm:spPr/>
    </dgm:pt>
    <dgm:pt modelId="{89D6F5B5-EF23-48FD-9C55-FABD5DB71E55}" type="pres">
      <dgm:prSet presAssocID="{DCC1F880-FC35-4E63-953B-5BAFE29A4E44}" presName="connectorText" presStyleLbl="sibTrans2D1" presStyleIdx="2" presStyleCnt="5"/>
      <dgm:spPr/>
    </dgm:pt>
    <dgm:pt modelId="{38CE34CA-51F0-49EA-B9B4-B4A7DC801822}" type="pres">
      <dgm:prSet presAssocID="{BA476191-2582-477C-A1F2-01240DC48AF6}" presName="node" presStyleLbl="node1" presStyleIdx="3" presStyleCnt="5">
        <dgm:presLayoutVars>
          <dgm:bulletEnabled val="1"/>
        </dgm:presLayoutVars>
      </dgm:prSet>
      <dgm:spPr/>
    </dgm:pt>
    <dgm:pt modelId="{1336217E-6F13-428A-BEF0-40B02BF0C23A}" type="pres">
      <dgm:prSet presAssocID="{A0E7DF9E-0556-469B-8BA6-5416AF256459}" presName="sibTrans" presStyleLbl="sibTrans2D1" presStyleIdx="3" presStyleCnt="5"/>
      <dgm:spPr/>
    </dgm:pt>
    <dgm:pt modelId="{91825E1C-0B54-4EFE-ABE0-BE7CD028D5A5}" type="pres">
      <dgm:prSet presAssocID="{A0E7DF9E-0556-469B-8BA6-5416AF256459}" presName="connectorText" presStyleLbl="sibTrans2D1" presStyleIdx="3" presStyleCnt="5"/>
      <dgm:spPr/>
    </dgm:pt>
    <dgm:pt modelId="{BCFB03CF-5763-4D42-8DE6-FA5B636B0B4B}" type="pres">
      <dgm:prSet presAssocID="{D2571B5A-E79A-452F-997D-BC99782E1BA4}" presName="node" presStyleLbl="node1" presStyleIdx="4" presStyleCnt="5">
        <dgm:presLayoutVars>
          <dgm:bulletEnabled val="1"/>
        </dgm:presLayoutVars>
      </dgm:prSet>
      <dgm:spPr/>
    </dgm:pt>
    <dgm:pt modelId="{1EE89687-F4E4-4E93-A6B1-58023EC451B2}" type="pres">
      <dgm:prSet presAssocID="{395E3A88-75F7-458E-959E-99FFC6140993}" presName="sibTrans" presStyleLbl="sibTrans2D1" presStyleIdx="4" presStyleCnt="5"/>
      <dgm:spPr/>
    </dgm:pt>
    <dgm:pt modelId="{EF8D5C14-C3A1-4ED4-B0FD-20A5A7579D02}" type="pres">
      <dgm:prSet presAssocID="{395E3A88-75F7-458E-959E-99FFC6140993}" presName="connectorText" presStyleLbl="sibTrans2D1" presStyleIdx="4" presStyleCnt="5"/>
      <dgm:spPr/>
    </dgm:pt>
  </dgm:ptLst>
  <dgm:cxnLst>
    <dgm:cxn modelId="{2D3F0A40-E27C-4DF6-A8DD-31E1B4845B1C}" type="presOf" srcId="{D2571B5A-E79A-452F-997D-BC99782E1BA4}" destId="{BCFB03CF-5763-4D42-8DE6-FA5B636B0B4B}" srcOrd="0" destOrd="0" presId="urn:microsoft.com/office/officeart/2005/8/layout/cycle2"/>
    <dgm:cxn modelId="{4F3EA65D-1454-4186-BD05-D6AEE40BC22C}" srcId="{96C5889B-6F74-4ED1-8937-DB42FD52AB3D}" destId="{AC2AE39E-DCFD-4A07-80A8-45ECF80EAFF0}" srcOrd="2" destOrd="0" parTransId="{F6F8A2FF-80DE-415D-BF06-A22B25254DF5}" sibTransId="{DCC1F880-FC35-4E63-953B-5BAFE29A4E44}"/>
    <dgm:cxn modelId="{28790C61-58A5-4EDB-A253-C4FAFB3D4E01}" type="presOf" srcId="{AC2AE39E-DCFD-4A07-80A8-45ECF80EAFF0}" destId="{C1C7C71C-6383-4792-9565-3EA39D26E966}" srcOrd="0" destOrd="0" presId="urn:microsoft.com/office/officeart/2005/8/layout/cycle2"/>
    <dgm:cxn modelId="{4A973341-05CB-409F-8706-08425D0AF34D}" type="presOf" srcId="{96C5889B-6F74-4ED1-8937-DB42FD52AB3D}" destId="{B0FF3B44-4234-4DBB-B9F0-4B8527246A7B}" srcOrd="0" destOrd="0" presId="urn:microsoft.com/office/officeart/2005/8/layout/cycle2"/>
    <dgm:cxn modelId="{7DBA4367-DA4A-447A-8FD3-6324DB4C72A0}" srcId="{96C5889B-6F74-4ED1-8937-DB42FD52AB3D}" destId="{D2571B5A-E79A-452F-997D-BC99782E1BA4}" srcOrd="4" destOrd="0" parTransId="{ACF37AC8-A34D-4DF5-AFEA-E0634D62D367}" sibTransId="{395E3A88-75F7-458E-959E-99FFC6140993}"/>
    <dgm:cxn modelId="{1D5EA649-3FDE-42E4-9920-11BB71A68A0A}" srcId="{96C5889B-6F74-4ED1-8937-DB42FD52AB3D}" destId="{BA476191-2582-477C-A1F2-01240DC48AF6}" srcOrd="3" destOrd="0" parTransId="{F8AA97A4-B27F-4A8C-9F39-ADFC03B4609F}" sibTransId="{A0E7DF9E-0556-469B-8BA6-5416AF256459}"/>
    <dgm:cxn modelId="{743F9750-90F0-4CB4-AB2C-15F2DE7F8B97}" type="presOf" srcId="{3E45AA53-E92D-44A5-8DF9-597FF230D896}" destId="{B2C16DD0-9490-4C39-9F83-CFE243289625}" srcOrd="0" destOrd="0" presId="urn:microsoft.com/office/officeart/2005/8/layout/cycle2"/>
    <dgm:cxn modelId="{47C04D55-40A0-4810-A44A-241901808C38}" type="presOf" srcId="{E93A9D0F-10CE-443C-B4BC-6E0C02909281}" destId="{2837E05C-9F33-4B12-94C7-0ADC43A1EF4C}" srcOrd="0" destOrd="0" presId="urn:microsoft.com/office/officeart/2005/8/layout/cycle2"/>
    <dgm:cxn modelId="{83B7BE78-1483-488C-BBAB-F376F29627B7}" type="presOf" srcId="{E93A9D0F-10CE-443C-B4BC-6E0C02909281}" destId="{BCB91601-F6EF-49FD-813E-25659BFCF777}" srcOrd="1" destOrd="0" presId="urn:microsoft.com/office/officeart/2005/8/layout/cycle2"/>
    <dgm:cxn modelId="{31DFEA78-DC58-4A8E-9ABF-8C4FCDD84536}" type="presOf" srcId="{A0E7DF9E-0556-469B-8BA6-5416AF256459}" destId="{1336217E-6F13-428A-BEF0-40B02BF0C23A}" srcOrd="0" destOrd="0" presId="urn:microsoft.com/office/officeart/2005/8/layout/cycle2"/>
    <dgm:cxn modelId="{39F26EA4-5887-47FC-8321-AC264F36D161}" type="presOf" srcId="{0D9F24D3-1C18-4607-AB36-28168DDB3760}" destId="{AE894F7C-E4BB-4D66-8B3A-03971FF19076}" srcOrd="1" destOrd="0" presId="urn:microsoft.com/office/officeart/2005/8/layout/cycle2"/>
    <dgm:cxn modelId="{F0889BA5-8A1B-4DE6-A97A-A88D98576092}" type="presOf" srcId="{395E3A88-75F7-458E-959E-99FFC6140993}" destId="{EF8D5C14-C3A1-4ED4-B0FD-20A5A7579D02}" srcOrd="1" destOrd="0" presId="urn:microsoft.com/office/officeart/2005/8/layout/cycle2"/>
    <dgm:cxn modelId="{8CCBE6AB-DB85-4987-9254-5468C597721B}" type="presOf" srcId="{DCC1F880-FC35-4E63-953B-5BAFE29A4E44}" destId="{89D6F5B5-EF23-48FD-9C55-FABD5DB71E55}" srcOrd="1" destOrd="0" presId="urn:microsoft.com/office/officeart/2005/8/layout/cycle2"/>
    <dgm:cxn modelId="{3CDBE8B7-B990-4731-A73F-78A89602096E}" srcId="{96C5889B-6F74-4ED1-8937-DB42FD52AB3D}" destId="{3E45AA53-E92D-44A5-8DF9-597FF230D896}" srcOrd="0" destOrd="0" parTransId="{B1DA10BB-9D65-4567-A55E-A59BC370C806}" sibTransId="{E93A9D0F-10CE-443C-B4BC-6E0C02909281}"/>
    <dgm:cxn modelId="{797955C5-EFC8-425D-B643-01B97A935D12}" type="presOf" srcId="{BA476191-2582-477C-A1F2-01240DC48AF6}" destId="{38CE34CA-51F0-49EA-B9B4-B4A7DC801822}" srcOrd="0" destOrd="0" presId="urn:microsoft.com/office/officeart/2005/8/layout/cycle2"/>
    <dgm:cxn modelId="{9C4F68C6-999D-479F-BA06-AC052D3A629A}" type="presOf" srcId="{395E3A88-75F7-458E-959E-99FFC6140993}" destId="{1EE89687-F4E4-4E93-A6B1-58023EC451B2}" srcOrd="0" destOrd="0" presId="urn:microsoft.com/office/officeart/2005/8/layout/cycle2"/>
    <dgm:cxn modelId="{FD7ABDCE-DC86-4502-9917-DFE55A69D66D}" srcId="{96C5889B-6F74-4ED1-8937-DB42FD52AB3D}" destId="{ABE94967-BD8E-4F91-AB40-87F23BB3217F}" srcOrd="1" destOrd="0" parTransId="{A2C36536-964D-4343-A1EC-AD04F632CFBB}" sibTransId="{0D9F24D3-1C18-4607-AB36-28168DDB3760}"/>
    <dgm:cxn modelId="{898B33DC-7E76-418C-86F6-B6B0EF40E628}" type="presOf" srcId="{DCC1F880-FC35-4E63-953B-5BAFE29A4E44}" destId="{395C177C-78E9-471F-9787-2370E69349CC}" srcOrd="0" destOrd="0" presId="urn:microsoft.com/office/officeart/2005/8/layout/cycle2"/>
    <dgm:cxn modelId="{5458A2DD-CFC2-4DA1-9BFF-3513921F3A87}" type="presOf" srcId="{0D9F24D3-1C18-4607-AB36-28168DDB3760}" destId="{4C554A98-29FF-4B3C-A67F-41D2742714AA}" srcOrd="0" destOrd="0" presId="urn:microsoft.com/office/officeart/2005/8/layout/cycle2"/>
    <dgm:cxn modelId="{FB4F7EED-1096-4A45-9782-B8ECCD133EB2}" type="presOf" srcId="{A0E7DF9E-0556-469B-8BA6-5416AF256459}" destId="{91825E1C-0B54-4EFE-ABE0-BE7CD028D5A5}" srcOrd="1" destOrd="0" presId="urn:microsoft.com/office/officeart/2005/8/layout/cycle2"/>
    <dgm:cxn modelId="{0C8A82FD-6AA3-43D7-86E7-490114DD2A92}" type="presOf" srcId="{ABE94967-BD8E-4F91-AB40-87F23BB3217F}" destId="{90BAD240-A787-4727-8738-A38AD19B572A}" srcOrd="0" destOrd="0" presId="urn:microsoft.com/office/officeart/2005/8/layout/cycle2"/>
    <dgm:cxn modelId="{0CFFC417-5395-4939-94C0-E1B23FD93596}" type="presParOf" srcId="{B0FF3B44-4234-4DBB-B9F0-4B8527246A7B}" destId="{B2C16DD0-9490-4C39-9F83-CFE243289625}" srcOrd="0" destOrd="0" presId="urn:microsoft.com/office/officeart/2005/8/layout/cycle2"/>
    <dgm:cxn modelId="{51135EF4-2078-4336-8694-46B36EE45B2C}" type="presParOf" srcId="{B0FF3B44-4234-4DBB-B9F0-4B8527246A7B}" destId="{2837E05C-9F33-4B12-94C7-0ADC43A1EF4C}" srcOrd="1" destOrd="0" presId="urn:microsoft.com/office/officeart/2005/8/layout/cycle2"/>
    <dgm:cxn modelId="{7B51A9C8-BAAB-4488-8251-300D07BAA4B4}" type="presParOf" srcId="{2837E05C-9F33-4B12-94C7-0ADC43A1EF4C}" destId="{BCB91601-F6EF-49FD-813E-25659BFCF777}" srcOrd="0" destOrd="0" presId="urn:microsoft.com/office/officeart/2005/8/layout/cycle2"/>
    <dgm:cxn modelId="{95837133-9D2A-4FC6-8A20-779B2D206820}" type="presParOf" srcId="{B0FF3B44-4234-4DBB-B9F0-4B8527246A7B}" destId="{90BAD240-A787-4727-8738-A38AD19B572A}" srcOrd="2" destOrd="0" presId="urn:microsoft.com/office/officeart/2005/8/layout/cycle2"/>
    <dgm:cxn modelId="{D95ADE61-24B1-4AF1-B9F9-4B27A2AC3344}" type="presParOf" srcId="{B0FF3B44-4234-4DBB-B9F0-4B8527246A7B}" destId="{4C554A98-29FF-4B3C-A67F-41D2742714AA}" srcOrd="3" destOrd="0" presId="urn:microsoft.com/office/officeart/2005/8/layout/cycle2"/>
    <dgm:cxn modelId="{CA4D9521-A3B9-4893-BB94-99546EFBC868}" type="presParOf" srcId="{4C554A98-29FF-4B3C-A67F-41D2742714AA}" destId="{AE894F7C-E4BB-4D66-8B3A-03971FF19076}" srcOrd="0" destOrd="0" presId="urn:microsoft.com/office/officeart/2005/8/layout/cycle2"/>
    <dgm:cxn modelId="{F59E5FBD-C761-4DF9-9D86-BC51D20912E8}" type="presParOf" srcId="{B0FF3B44-4234-4DBB-B9F0-4B8527246A7B}" destId="{C1C7C71C-6383-4792-9565-3EA39D26E966}" srcOrd="4" destOrd="0" presId="urn:microsoft.com/office/officeart/2005/8/layout/cycle2"/>
    <dgm:cxn modelId="{84689C97-082F-43DA-AD1C-62821103A936}" type="presParOf" srcId="{B0FF3B44-4234-4DBB-B9F0-4B8527246A7B}" destId="{395C177C-78E9-471F-9787-2370E69349CC}" srcOrd="5" destOrd="0" presId="urn:microsoft.com/office/officeart/2005/8/layout/cycle2"/>
    <dgm:cxn modelId="{F64E923D-2F58-46DA-BACA-0891A5349644}" type="presParOf" srcId="{395C177C-78E9-471F-9787-2370E69349CC}" destId="{89D6F5B5-EF23-48FD-9C55-FABD5DB71E55}" srcOrd="0" destOrd="0" presId="urn:microsoft.com/office/officeart/2005/8/layout/cycle2"/>
    <dgm:cxn modelId="{B13771D1-68B7-47AB-B5AD-5C2783A00C51}" type="presParOf" srcId="{B0FF3B44-4234-4DBB-B9F0-4B8527246A7B}" destId="{38CE34CA-51F0-49EA-B9B4-B4A7DC801822}" srcOrd="6" destOrd="0" presId="urn:microsoft.com/office/officeart/2005/8/layout/cycle2"/>
    <dgm:cxn modelId="{FBACE19F-C8AB-4629-BF4B-6F3CB12B25F8}" type="presParOf" srcId="{B0FF3B44-4234-4DBB-B9F0-4B8527246A7B}" destId="{1336217E-6F13-428A-BEF0-40B02BF0C23A}" srcOrd="7" destOrd="0" presId="urn:microsoft.com/office/officeart/2005/8/layout/cycle2"/>
    <dgm:cxn modelId="{1B1D03DD-EB53-48BC-92D6-BF9D67E0593F}" type="presParOf" srcId="{1336217E-6F13-428A-BEF0-40B02BF0C23A}" destId="{91825E1C-0B54-4EFE-ABE0-BE7CD028D5A5}" srcOrd="0" destOrd="0" presId="urn:microsoft.com/office/officeart/2005/8/layout/cycle2"/>
    <dgm:cxn modelId="{BC632EF4-24DE-423C-A099-D0F81254F80A}" type="presParOf" srcId="{B0FF3B44-4234-4DBB-B9F0-4B8527246A7B}" destId="{BCFB03CF-5763-4D42-8DE6-FA5B636B0B4B}" srcOrd="8" destOrd="0" presId="urn:microsoft.com/office/officeart/2005/8/layout/cycle2"/>
    <dgm:cxn modelId="{1BE82C2B-5F8D-4FF5-A203-5759204259E4}" type="presParOf" srcId="{B0FF3B44-4234-4DBB-B9F0-4B8527246A7B}" destId="{1EE89687-F4E4-4E93-A6B1-58023EC451B2}" srcOrd="9" destOrd="0" presId="urn:microsoft.com/office/officeart/2005/8/layout/cycle2"/>
    <dgm:cxn modelId="{562F11AB-3882-4B51-9329-AF9B507E44B4}" type="presParOf" srcId="{1EE89687-F4E4-4E93-A6B1-58023EC451B2}" destId="{EF8D5C14-C3A1-4ED4-B0FD-20A5A7579D0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C16DD0-9490-4C39-9F83-CFE243289625}">
      <dsp:nvSpPr>
        <dsp:cNvPr id="0" name=""/>
        <dsp:cNvSpPr/>
      </dsp:nvSpPr>
      <dsp:spPr>
        <a:xfrm>
          <a:off x="2289042" y="335"/>
          <a:ext cx="1267250" cy="1267250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1. Goal and boundaries definition</a:t>
          </a:r>
        </a:p>
      </dsp:txBody>
      <dsp:txXfrm>
        <a:off x="2474626" y="185919"/>
        <a:ext cx="896082" cy="896082"/>
      </dsp:txXfrm>
    </dsp:sp>
    <dsp:sp modelId="{2837E05C-9F33-4B12-94C7-0ADC43A1EF4C}">
      <dsp:nvSpPr>
        <dsp:cNvPr id="0" name=""/>
        <dsp:cNvSpPr/>
      </dsp:nvSpPr>
      <dsp:spPr>
        <a:xfrm rot="2160000">
          <a:off x="3516008" y="973224"/>
          <a:ext cx="335905" cy="42769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800" kern="1200"/>
        </a:p>
      </dsp:txBody>
      <dsp:txXfrm>
        <a:off x="3525631" y="1029147"/>
        <a:ext cx="235134" cy="256619"/>
      </dsp:txXfrm>
    </dsp:sp>
    <dsp:sp modelId="{90BAD240-A787-4727-8738-A38AD19B572A}">
      <dsp:nvSpPr>
        <dsp:cNvPr id="0" name=""/>
        <dsp:cNvSpPr/>
      </dsp:nvSpPr>
      <dsp:spPr>
        <a:xfrm>
          <a:off x="3827012" y="1117736"/>
          <a:ext cx="1267250" cy="1267250"/>
        </a:xfrm>
        <a:prstGeom prst="ellipse">
          <a:avLst/>
        </a:prstGeom>
        <a:solidFill>
          <a:schemeClr val="accent2">
            <a:hueOff val="-363841"/>
            <a:satOff val="-20982"/>
            <a:lumOff val="215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2. Material flows mapping</a:t>
          </a:r>
        </a:p>
      </dsp:txBody>
      <dsp:txXfrm>
        <a:off x="4012596" y="1303320"/>
        <a:ext cx="896082" cy="896082"/>
      </dsp:txXfrm>
    </dsp:sp>
    <dsp:sp modelId="{4C554A98-29FF-4B3C-A67F-41D2742714AA}">
      <dsp:nvSpPr>
        <dsp:cNvPr id="0" name=""/>
        <dsp:cNvSpPr/>
      </dsp:nvSpPr>
      <dsp:spPr>
        <a:xfrm rot="6480000">
          <a:off x="4001896" y="2432467"/>
          <a:ext cx="335905" cy="42769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363841"/>
            <a:satOff val="-20982"/>
            <a:lumOff val="2157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800" kern="1200"/>
        </a:p>
      </dsp:txBody>
      <dsp:txXfrm rot="10800000">
        <a:off x="4067851" y="2470087"/>
        <a:ext cx="235134" cy="256619"/>
      </dsp:txXfrm>
    </dsp:sp>
    <dsp:sp modelId="{C1C7C71C-6383-4792-9565-3EA39D26E966}">
      <dsp:nvSpPr>
        <dsp:cNvPr id="0" name=""/>
        <dsp:cNvSpPr/>
      </dsp:nvSpPr>
      <dsp:spPr>
        <a:xfrm>
          <a:off x="3239560" y="2925728"/>
          <a:ext cx="1267250" cy="1267250"/>
        </a:xfrm>
        <a:prstGeom prst="ellipse">
          <a:avLst/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3. Data collection</a:t>
          </a:r>
        </a:p>
      </dsp:txBody>
      <dsp:txXfrm>
        <a:off x="3425144" y="3111312"/>
        <a:ext cx="896082" cy="896082"/>
      </dsp:txXfrm>
    </dsp:sp>
    <dsp:sp modelId="{395C177C-78E9-471F-9787-2370E69349CC}">
      <dsp:nvSpPr>
        <dsp:cNvPr id="0" name=""/>
        <dsp:cNvSpPr/>
      </dsp:nvSpPr>
      <dsp:spPr>
        <a:xfrm rot="10800000">
          <a:off x="2764221" y="3345505"/>
          <a:ext cx="335905" cy="42769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727682"/>
            <a:satOff val="-41964"/>
            <a:lumOff val="4314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800" kern="1200"/>
        </a:p>
      </dsp:txBody>
      <dsp:txXfrm rot="10800000">
        <a:off x="2864992" y="3431044"/>
        <a:ext cx="235134" cy="256619"/>
      </dsp:txXfrm>
    </dsp:sp>
    <dsp:sp modelId="{38CE34CA-51F0-49EA-B9B4-B4A7DC801822}">
      <dsp:nvSpPr>
        <dsp:cNvPr id="0" name=""/>
        <dsp:cNvSpPr/>
      </dsp:nvSpPr>
      <dsp:spPr>
        <a:xfrm>
          <a:off x="1338524" y="2925728"/>
          <a:ext cx="1267250" cy="1267250"/>
        </a:xfrm>
        <a:prstGeom prst="ellipse">
          <a:avLst/>
        </a:prstGeom>
        <a:solidFill>
          <a:schemeClr val="accent2">
            <a:hueOff val="-1091522"/>
            <a:satOff val="-62946"/>
            <a:lumOff val="647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4. Value mapping</a:t>
          </a:r>
        </a:p>
      </dsp:txBody>
      <dsp:txXfrm>
        <a:off x="1524108" y="3111312"/>
        <a:ext cx="896082" cy="896082"/>
      </dsp:txXfrm>
    </dsp:sp>
    <dsp:sp modelId="{1336217E-6F13-428A-BEF0-40B02BF0C23A}">
      <dsp:nvSpPr>
        <dsp:cNvPr id="0" name=""/>
        <dsp:cNvSpPr/>
      </dsp:nvSpPr>
      <dsp:spPr>
        <a:xfrm rot="15120000">
          <a:off x="1513408" y="2450550"/>
          <a:ext cx="335905" cy="42769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1091522"/>
            <a:satOff val="-62946"/>
            <a:lumOff val="6471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800" kern="1200"/>
        </a:p>
      </dsp:txBody>
      <dsp:txXfrm rot="10800000">
        <a:off x="1579363" y="2584008"/>
        <a:ext cx="235134" cy="256619"/>
      </dsp:txXfrm>
    </dsp:sp>
    <dsp:sp modelId="{BCFB03CF-5763-4D42-8DE6-FA5B636B0B4B}">
      <dsp:nvSpPr>
        <dsp:cNvPr id="0" name=""/>
        <dsp:cNvSpPr/>
      </dsp:nvSpPr>
      <dsp:spPr>
        <a:xfrm>
          <a:off x="751072" y="1117736"/>
          <a:ext cx="1267250" cy="1267250"/>
        </a:xfrm>
        <a:prstGeom prst="ellipse">
          <a:avLst/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000" kern="1200" dirty="0"/>
            <a:t>5.Improvement strategies</a:t>
          </a:r>
        </a:p>
      </dsp:txBody>
      <dsp:txXfrm>
        <a:off x="936656" y="1303320"/>
        <a:ext cx="896082" cy="896082"/>
      </dsp:txXfrm>
    </dsp:sp>
    <dsp:sp modelId="{1EE89687-F4E4-4E93-A6B1-58023EC451B2}">
      <dsp:nvSpPr>
        <dsp:cNvPr id="0" name=""/>
        <dsp:cNvSpPr/>
      </dsp:nvSpPr>
      <dsp:spPr>
        <a:xfrm rot="19440000">
          <a:off x="1978038" y="984400"/>
          <a:ext cx="335905" cy="427697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GB" sz="800" kern="1200"/>
        </a:p>
      </dsp:txBody>
      <dsp:txXfrm>
        <a:off x="1987661" y="1099555"/>
        <a:ext cx="235134" cy="2566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621CFE-815D-41CD-8774-76847504C70F}" type="datetimeFigureOut">
              <a:rPr lang="en-GB" smtClean="0"/>
              <a:t>09/09/2020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8374E-F0DA-4D48-8EF8-F0819B20668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66812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For this slide please give us the translation for </a:t>
            </a:r>
          </a:p>
          <a:p>
            <a:r>
              <a:rPr lang="en-GB" dirty="0"/>
              <a:t>Energy efficient lighting</a:t>
            </a:r>
          </a:p>
          <a:p>
            <a:r>
              <a:rPr lang="en-GB" dirty="0"/>
              <a:t>Insulation of the Building</a:t>
            </a:r>
          </a:p>
          <a:p>
            <a:r>
              <a:rPr lang="en-GB" dirty="0"/>
              <a:t>Cooling</a:t>
            </a:r>
          </a:p>
          <a:p>
            <a:r>
              <a:rPr lang="en-GB" dirty="0"/>
              <a:t>Heating technology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38374E-F0DA-4D48-8EF8-F0819B206684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45586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143000" y="906104"/>
            <a:ext cx="6858000" cy="1124034"/>
          </a:xfrm>
        </p:spPr>
        <p:txBody>
          <a:bodyPr anchor="b">
            <a:normAutofit/>
          </a:bodyPr>
          <a:lstStyle>
            <a:lvl1pPr algn="ctr">
              <a:defRPr sz="48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2256719"/>
            <a:ext cx="6858000" cy="1019192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dirty="0"/>
              <a:t>Subtitle</a:t>
            </a:r>
          </a:p>
        </p:txBody>
      </p:sp>
      <p:pic>
        <p:nvPicPr>
          <p:cNvPr id="7" name="Google Shape;82;p13">
            <a:extLst>
              <a:ext uri="{FF2B5EF4-FFF2-40B4-BE49-F238E27FC236}">
                <a16:creationId xmlns:a16="http://schemas.microsoft.com/office/drawing/2014/main" id="{C498F9BC-CCAF-4D17-8F2E-214D7931549C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653201" y="40687"/>
            <a:ext cx="1374201" cy="659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83;p13">
            <a:extLst>
              <a:ext uri="{FF2B5EF4-FFF2-40B4-BE49-F238E27FC236}">
                <a16:creationId xmlns:a16="http://schemas.microsoft.com/office/drawing/2014/main" id="{74A91DCD-D788-4600-9F43-C7918AEAD0F5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23301" y="156687"/>
            <a:ext cx="1648699" cy="470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8489096-7061-4426-B015-47903185CE3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3778339"/>
            <a:ext cx="9144000" cy="1371600"/>
          </a:xfrm>
          <a:prstGeom prst="rect">
            <a:avLst/>
          </a:prstGeom>
        </p:spPr>
      </p:pic>
      <p:pic>
        <p:nvPicPr>
          <p:cNvPr id="12" name="Google Shape;80;p13">
            <a:extLst>
              <a:ext uri="{FF2B5EF4-FFF2-40B4-BE49-F238E27FC236}">
                <a16:creationId xmlns:a16="http://schemas.microsoft.com/office/drawing/2014/main" id="{DBE17500-4473-4905-8546-8D8F1DE4DB0D}"/>
              </a:ext>
            </a:extLst>
          </p:cNvPr>
          <p:cNvPicPr preferRelativeResize="0"/>
          <p:nvPr userDrawn="1"/>
        </p:nvPicPr>
        <p:blipFill rotWithShape="1">
          <a:blip r:embed="rId5">
            <a:alphaModFix/>
          </a:blip>
          <a:srcRect t="13404"/>
          <a:stretch/>
        </p:blipFill>
        <p:spPr>
          <a:xfrm>
            <a:off x="7535486" y="4463379"/>
            <a:ext cx="1084951" cy="9394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7772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dont us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38BC3-0783-470B-AC46-68A5A069993D}" type="datetimeFigureOut">
              <a:rPr lang="en-GB" smtClean="0"/>
              <a:t>09/09/2020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F64FD-6623-44A3-8F61-262517458D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4798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dont us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38BC3-0783-470B-AC46-68A5A069993D}" type="datetimeFigureOut">
              <a:rPr lang="en-GB" smtClean="0"/>
              <a:t>09/09/2020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F64FD-6623-44A3-8F61-262517458D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24911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ont us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38BC3-0783-470B-AC46-68A5A069993D}" type="datetimeFigureOut">
              <a:rPr lang="en-GB" smtClean="0"/>
              <a:t>09/09/2020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F64FD-6623-44A3-8F61-262517458D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54081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ain Bullet poi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F006695-FE76-445C-A7EE-4E2E718AEB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184" y="102393"/>
            <a:ext cx="823031" cy="7925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005229-5A15-4B8C-A268-B3121C622A0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5772" y="914259"/>
            <a:ext cx="8575988" cy="42449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912" y="898525"/>
            <a:ext cx="7183438" cy="36893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Google Shape;92;p14">
            <a:extLst>
              <a:ext uri="{FF2B5EF4-FFF2-40B4-BE49-F238E27FC236}">
                <a16:creationId xmlns:a16="http://schemas.microsoft.com/office/drawing/2014/main" id="{640A1875-0369-424D-BF55-F71B2C3AB319}"/>
              </a:ext>
            </a:extLst>
          </p:cNvPr>
          <p:cNvPicPr preferRelativeResize="0"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95301" y="4595685"/>
            <a:ext cx="1648699" cy="4709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038391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89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F006695-FE76-445C-A7EE-4E2E718AEB8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36184" y="102393"/>
            <a:ext cx="823031" cy="79254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8005229-5A15-4B8C-A268-B3121C622A0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15772" y="914259"/>
            <a:ext cx="8575988" cy="424497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331913" y="1"/>
            <a:ext cx="4148048" cy="700087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31911" y="904964"/>
            <a:ext cx="4148049" cy="37258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9" name="Google Shape;92;p14">
            <a:extLst>
              <a:ext uri="{FF2B5EF4-FFF2-40B4-BE49-F238E27FC236}">
                <a16:creationId xmlns:a16="http://schemas.microsoft.com/office/drawing/2014/main" id="{640A1875-0369-424D-BF55-F71B2C3AB319}"/>
              </a:ext>
            </a:extLst>
          </p:cNvPr>
          <p:cNvPicPr preferRelativeResize="0"/>
          <p:nvPr userDrawn="1"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495301" y="4595685"/>
            <a:ext cx="1648699" cy="470950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17948D12-B3BB-4CD8-831B-17E276FD60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55188" y="372975"/>
            <a:ext cx="3488812" cy="4244974"/>
          </a:xfrm>
          <a:ln>
            <a:noFill/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51785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913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9554" y="906688"/>
            <a:ext cx="7937093" cy="700087"/>
          </a:xfrm>
        </p:spPr>
        <p:txBody>
          <a:bodyPr>
            <a:normAutofit/>
          </a:bodyPr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6" name="Google Shape;82;p13">
            <a:extLst>
              <a:ext uri="{FF2B5EF4-FFF2-40B4-BE49-F238E27FC236}">
                <a16:creationId xmlns:a16="http://schemas.microsoft.com/office/drawing/2014/main" id="{77A7AEBF-D884-401F-8CBB-4BE3EE0B033A}"/>
              </a:ext>
            </a:extLst>
          </p:cNvPr>
          <p:cNvPicPr preferRelativeResize="0"/>
          <p:nvPr userDrawn="1"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653201" y="40687"/>
            <a:ext cx="1374201" cy="659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83;p13">
            <a:extLst>
              <a:ext uri="{FF2B5EF4-FFF2-40B4-BE49-F238E27FC236}">
                <a16:creationId xmlns:a16="http://schemas.microsoft.com/office/drawing/2014/main" id="{80BE85BE-F21F-405A-97D2-A9FA9D58001D}"/>
              </a:ext>
            </a:extLst>
          </p:cNvPr>
          <p:cNvPicPr preferRelativeResize="0"/>
          <p:nvPr userDrawn="1"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23301" y="156687"/>
            <a:ext cx="1648699" cy="47095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" name="Google Shape;54;p13">
            <a:extLst>
              <a:ext uri="{FF2B5EF4-FFF2-40B4-BE49-F238E27FC236}">
                <a16:creationId xmlns:a16="http://schemas.microsoft.com/office/drawing/2014/main" id="{8600B9BE-E2EF-433B-A354-7CABA8CA2A51}"/>
              </a:ext>
            </a:extLst>
          </p:cNvPr>
          <p:cNvCxnSpPr/>
          <p:nvPr userDrawn="1"/>
        </p:nvCxnSpPr>
        <p:spPr>
          <a:xfrm rot="10800000" flipH="1">
            <a:off x="0" y="798738"/>
            <a:ext cx="9180900" cy="930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0E3E8A1A-876C-4305-AF58-2D13339FEA0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9554" y="1725702"/>
            <a:ext cx="7937093" cy="26781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9C201DD-37C6-40F1-BF42-4AE5193EA79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4449354"/>
            <a:ext cx="9144000" cy="748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088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51938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nt us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A8F4AA5E-AF54-41F8-BAC7-E9C9081FF40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558925" y="2311400"/>
            <a:ext cx="5956300" cy="930275"/>
          </a:xfrm>
        </p:spPr>
        <p:txBody>
          <a:bodyPr anchor="b">
            <a:normAutofit/>
          </a:bodyPr>
          <a:lstStyle>
            <a:lvl1pPr marL="0" indent="0" algn="ctr">
              <a:buNone/>
              <a:defRPr sz="2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GB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083648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nt us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38BC3-0783-470B-AC46-68A5A069993D}" type="datetimeFigureOut">
              <a:rPr lang="en-GB" smtClean="0"/>
              <a:t>09/09/2020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F64FD-6623-44A3-8F61-262517458D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1212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Dont us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38BC3-0783-470B-AC46-68A5A069993D}" type="datetimeFigureOut">
              <a:rPr lang="en-GB" smtClean="0"/>
              <a:t>09/09/2020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F64FD-6623-44A3-8F61-262517458D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27911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dont us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38BC3-0783-470B-AC46-68A5A069993D}" type="datetimeFigureOut">
              <a:rPr lang="en-GB" smtClean="0"/>
              <a:t>09/09/2020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F64FD-6623-44A3-8F61-262517458D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4249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31912" y="1"/>
            <a:ext cx="7183437" cy="70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1912" y="898525"/>
            <a:ext cx="7183438" cy="37341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A38BC3-0783-470B-AC46-68A5A069993D}" type="datetimeFigureOut">
              <a:rPr lang="en-GB" smtClean="0"/>
              <a:t>09/09/2020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7F64FD-6623-44A3-8F61-262517458D3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9102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2" r:id="rId3"/>
    <p:sldLayoutId id="2147483666" r:id="rId4"/>
    <p:sldLayoutId id="2147483667" r:id="rId5"/>
    <p:sldLayoutId id="2147483663" r:id="rId6"/>
    <p:sldLayoutId id="2147483664" r:id="rId7"/>
    <p:sldLayoutId id="2147483665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1800" b="1" kern="1200">
          <a:solidFill>
            <a:schemeClr val="tx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0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41" userDrawn="1">
          <p15:clr>
            <a:srgbClr val="F26B43"/>
          </p15:clr>
        </p15:guide>
        <p15:guide id="2" pos="408" userDrawn="1">
          <p15:clr>
            <a:srgbClr val="F26B43"/>
          </p15:clr>
        </p15:guide>
        <p15:guide id="3" orient="horz" pos="566" userDrawn="1">
          <p15:clr>
            <a:srgbClr val="F26B43"/>
          </p15:clr>
        </p15:guide>
        <p15:guide id="4" orient="horz" pos="50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ec.europa.eu/environment/green-growth/resource-efficiency/index_en.htm" TargetMode="External"/><Relationship Id="rId2" Type="http://schemas.openxmlformats.org/officeDocument/2006/relationships/hyperlink" Target="https://ec.europa.eu/environment/resource_efficiency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wrap.org.uk/content/innovative-business-models-0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-se_wEJ_KM4?feature=oembed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microsoft.com/office/2017/06/relationships/model3d" Target="../media/model3d1.glb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81F1A-F1C5-4AC4-B458-5CD23C087AA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Circular Economy Core Issues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C06305E-0949-42BB-BCF5-0D761CC19CE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The Business case for Resource Efficiency</a:t>
            </a:r>
          </a:p>
          <a:p>
            <a:r>
              <a:rPr lang="en-US" dirty="0"/>
              <a:t>Unit 2A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7535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3D126-51B3-4DFB-9B30-B88F7776CD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Developing a Resource Value Map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B5B9D2-751D-4855-B1C4-E0E5FCF87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911" y="904964"/>
            <a:ext cx="2447133" cy="37258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Businesses need undertake a comprehensive mapping process of their business operations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Source: </a:t>
            </a:r>
            <a:r>
              <a:rPr lang="en-US" dirty="0" err="1"/>
              <a:t>Papetti</a:t>
            </a:r>
            <a:r>
              <a:rPr lang="en-US" dirty="0"/>
              <a:t> et al., 2019</a:t>
            </a:r>
          </a:p>
          <a:p>
            <a:endParaRPr lang="en-GB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3B69780-434C-4AEF-93C5-0A0EC40EBF4F}"/>
              </a:ext>
            </a:extLst>
          </p:cNvPr>
          <p:cNvSpPr txBox="1">
            <a:spLocks/>
          </p:cNvSpPr>
          <p:nvPr/>
        </p:nvSpPr>
        <p:spPr>
          <a:xfrm>
            <a:off x="5677693" y="904963"/>
            <a:ext cx="4148049" cy="37258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2001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5430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0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GB" dirty="0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FF12C410-8BEB-4195-9869-582CF917C4E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29610711"/>
              </p:ext>
            </p:extLst>
          </p:nvPr>
        </p:nvGraphicFramePr>
        <p:xfrm>
          <a:off x="3779044" y="350044"/>
          <a:ext cx="5845336" cy="41933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68813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CE3CE7-B91D-4F83-86EC-FFB1E8100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Case Study – Packaging – Automation and Engineering GmbH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892BA6-A14F-46DB-85CA-4EA4F13295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913" y="1666918"/>
            <a:ext cx="2604295" cy="180966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Situation: +1 million </a:t>
            </a:r>
            <a:r>
              <a:rPr lang="en-US" dirty="0" err="1"/>
              <a:t>tonnes</a:t>
            </a:r>
            <a:r>
              <a:rPr lang="en-US" dirty="0"/>
              <a:t> of shrink film per year used to package PET bottles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Problem: High material consumption for easier transport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D9EA9806-F781-4A7B-909D-F95DB4B4340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tretch>
            <a:fillRect/>
          </a:stretch>
        </p:blipFill>
        <p:spPr>
          <a:xfrm>
            <a:off x="4460595" y="1154238"/>
            <a:ext cx="4683405" cy="2835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2579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81A1C-BF88-4FB9-A9E3-815B231752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Case Study – Packaging – Automation and Engineering GmbH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03651-0604-4E5E-9FF5-FDA7537FA1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911" y="1955096"/>
            <a:ext cx="3240089" cy="938124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Solution: </a:t>
            </a:r>
            <a:r>
              <a:rPr lang="en-US" dirty="0"/>
              <a:t>Resource efficient packaging.  Plastic sleeve sticks the bottles together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348DFA2A-BDF8-4F65-97E5-A241CF548DE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tretch>
            <a:fillRect/>
          </a:stretch>
        </p:blipFill>
        <p:spPr>
          <a:xfrm>
            <a:off x="4937395" y="1287375"/>
            <a:ext cx="4206605" cy="2139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811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F74B54-77E1-47A1-A504-1C1199BADA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Chemical Leasing Business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F72A27-0075-4506-B180-255800E381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912" y="4143375"/>
            <a:ext cx="7183438" cy="4445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/>
              <a:t>It is essential that there is willingness and cultural pull in the corporation to be effective.</a:t>
            </a:r>
          </a:p>
          <a:p>
            <a:pPr marL="0" indent="0">
              <a:buNone/>
            </a:pPr>
            <a:r>
              <a:rPr lang="en-GB" dirty="0"/>
              <a:t>Source: </a:t>
            </a:r>
            <a:r>
              <a:rPr lang="en-GB" dirty="0" err="1"/>
              <a:t>Sena</a:t>
            </a:r>
            <a:r>
              <a:rPr lang="en-GB" dirty="0"/>
              <a:t> Peiris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C542220-5298-44B1-A98F-B4FFA38F2DE9}"/>
              </a:ext>
            </a:extLst>
          </p:cNvPr>
          <p:cNvSpPr/>
          <p:nvPr/>
        </p:nvSpPr>
        <p:spPr>
          <a:xfrm>
            <a:off x="1688183" y="1985305"/>
            <a:ext cx="2029582" cy="1267691"/>
          </a:xfrm>
          <a:prstGeom prst="rect">
            <a:avLst/>
          </a:prstGeom>
          <a:solidFill>
            <a:srgbClr val="0070C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Material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(Costs, volume)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6A6E5D6-D1C7-4792-9234-28B07CA3C9FB}"/>
              </a:ext>
            </a:extLst>
          </p:cNvPr>
          <p:cNvSpPr/>
          <p:nvPr/>
        </p:nvSpPr>
        <p:spPr>
          <a:xfrm>
            <a:off x="5836361" y="2019307"/>
            <a:ext cx="2029582" cy="1267691"/>
          </a:xfrm>
          <a:prstGeom prst="rect">
            <a:avLst/>
          </a:prstGeom>
          <a:solidFill>
            <a:srgbClr val="0070C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Life cycle costs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(material, work, waste management)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109BD4-A961-420B-B1C9-227E2FFAB371}"/>
              </a:ext>
            </a:extLst>
          </p:cNvPr>
          <p:cNvSpPr txBox="1"/>
          <p:nvPr/>
        </p:nvSpPr>
        <p:spPr>
          <a:xfrm>
            <a:off x="1560137" y="1142557"/>
            <a:ext cx="22293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r>
              <a:rPr lang="en-GB" sz="11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Traditional business models</a:t>
            </a:r>
          </a:p>
          <a:p>
            <a:pPr algn="ctr" defTabSz="914400">
              <a:buClr>
                <a:srgbClr val="000000"/>
              </a:buClr>
              <a:buFont typeface="Arial"/>
              <a:buNone/>
            </a:pPr>
            <a:endParaRPr lang="en-GB" sz="11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914400">
              <a:buClr>
                <a:srgbClr val="000000"/>
              </a:buClr>
              <a:buFont typeface="Arial"/>
              <a:buNone/>
            </a:pPr>
            <a:r>
              <a:rPr lang="en-GB" sz="11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Contradictory motivations</a:t>
            </a:r>
          </a:p>
          <a:p>
            <a:pPr algn="ctr" defTabSz="914400">
              <a:buClr>
                <a:srgbClr val="000000"/>
              </a:buClr>
              <a:buFont typeface="Arial"/>
              <a:buNone/>
            </a:pPr>
            <a:r>
              <a:rPr lang="en-GB" sz="11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Delivery of goods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BA77D66-BB0F-40FC-8662-2DCCEDBD791D}"/>
              </a:ext>
            </a:extLst>
          </p:cNvPr>
          <p:cNvSpPr txBox="1"/>
          <p:nvPr/>
        </p:nvSpPr>
        <p:spPr>
          <a:xfrm>
            <a:off x="5731252" y="1096515"/>
            <a:ext cx="2239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r>
              <a:rPr lang="en-GB" sz="11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Chemical leasing models</a:t>
            </a:r>
          </a:p>
          <a:p>
            <a:pPr algn="ctr" defTabSz="914400">
              <a:buClr>
                <a:srgbClr val="000000"/>
              </a:buClr>
              <a:buFont typeface="Arial"/>
              <a:buNone/>
            </a:pPr>
            <a:endParaRPr lang="en-GB" sz="1100" kern="0" dirty="0">
              <a:solidFill>
                <a:srgbClr val="000000"/>
              </a:solidFill>
              <a:latin typeface="Arial"/>
              <a:cs typeface="Arial"/>
              <a:sym typeface="Arial"/>
            </a:endParaRPr>
          </a:p>
          <a:p>
            <a:pPr algn="ctr" defTabSz="914400">
              <a:buClr>
                <a:srgbClr val="000000"/>
              </a:buClr>
              <a:buFont typeface="Arial"/>
              <a:buNone/>
            </a:pPr>
            <a:r>
              <a:rPr lang="en-GB" sz="11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Bundled motivations</a:t>
            </a:r>
          </a:p>
          <a:p>
            <a:pPr algn="ctr" defTabSz="914400">
              <a:buClr>
                <a:srgbClr val="000000"/>
              </a:buClr>
              <a:buFont typeface="Arial"/>
              <a:buNone/>
            </a:pPr>
            <a:r>
              <a:rPr lang="en-GB" sz="1100" kern="0" dirty="0">
                <a:solidFill>
                  <a:srgbClr val="0070C0"/>
                </a:solidFill>
                <a:latin typeface="Arial"/>
                <a:cs typeface="Arial"/>
                <a:sym typeface="Arial"/>
              </a:rPr>
              <a:t>Delivery of services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E43DA9C-69BC-4886-A231-908BDB2B7373}"/>
              </a:ext>
            </a:extLst>
          </p:cNvPr>
          <p:cNvSpPr txBox="1"/>
          <p:nvPr/>
        </p:nvSpPr>
        <p:spPr>
          <a:xfrm>
            <a:off x="575646" y="1638723"/>
            <a:ext cx="10558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r>
              <a:rPr lang="en-GB" sz="1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Supplier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64D2453-0F4F-4974-9A2D-8335A15C1694}"/>
              </a:ext>
            </a:extLst>
          </p:cNvPr>
          <p:cNvSpPr txBox="1"/>
          <p:nvPr/>
        </p:nvSpPr>
        <p:spPr>
          <a:xfrm>
            <a:off x="3631092" y="1664613"/>
            <a:ext cx="10558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r>
              <a:rPr lang="en-GB" sz="1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Consumer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BDE158-97CD-487E-A799-753B2D0F23C2}"/>
              </a:ext>
            </a:extLst>
          </p:cNvPr>
          <p:cNvSpPr txBox="1"/>
          <p:nvPr/>
        </p:nvSpPr>
        <p:spPr>
          <a:xfrm>
            <a:off x="4815340" y="1680885"/>
            <a:ext cx="10558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r>
              <a:rPr lang="en-GB" sz="1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Supplier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8DC3E5-3176-47FE-9572-48965BF1F183}"/>
              </a:ext>
            </a:extLst>
          </p:cNvPr>
          <p:cNvSpPr txBox="1"/>
          <p:nvPr/>
        </p:nvSpPr>
        <p:spPr>
          <a:xfrm>
            <a:off x="7959472" y="1633694"/>
            <a:ext cx="10558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r>
              <a:rPr lang="en-GB" sz="1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Consumer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BA3B9E3-B48F-4031-A61C-1AA75AE52852}"/>
              </a:ext>
            </a:extLst>
          </p:cNvPr>
          <p:cNvCxnSpPr/>
          <p:nvPr/>
        </p:nvCxnSpPr>
        <p:spPr>
          <a:xfrm>
            <a:off x="4815340" y="946798"/>
            <a:ext cx="0" cy="3126438"/>
          </a:xfrm>
          <a:prstGeom prst="line">
            <a:avLst/>
          </a:prstGeom>
          <a:noFill/>
          <a:ln w="9525" cap="flat" cmpd="sng" algn="ctr">
            <a:solidFill>
              <a:srgbClr val="FFAB40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13" name="Arrow: Up 12">
            <a:extLst>
              <a:ext uri="{FF2B5EF4-FFF2-40B4-BE49-F238E27FC236}">
                <a16:creationId xmlns:a16="http://schemas.microsoft.com/office/drawing/2014/main" id="{D3FCF9B0-6CB7-4B53-BD78-F2B304F94BCB}"/>
              </a:ext>
            </a:extLst>
          </p:cNvPr>
          <p:cNvSpPr/>
          <p:nvPr/>
        </p:nvSpPr>
        <p:spPr>
          <a:xfrm>
            <a:off x="951866" y="2019307"/>
            <a:ext cx="390852" cy="1208472"/>
          </a:xfrm>
          <a:prstGeom prst="upArrow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4" name="Arrow: Up 13">
            <a:extLst>
              <a:ext uri="{FF2B5EF4-FFF2-40B4-BE49-F238E27FC236}">
                <a16:creationId xmlns:a16="http://schemas.microsoft.com/office/drawing/2014/main" id="{16DD1424-8E33-406A-BE53-99F388938DB5}"/>
              </a:ext>
            </a:extLst>
          </p:cNvPr>
          <p:cNvSpPr/>
          <p:nvPr/>
        </p:nvSpPr>
        <p:spPr>
          <a:xfrm rot="10800000">
            <a:off x="3980294" y="2014914"/>
            <a:ext cx="390852" cy="1208472"/>
          </a:xfrm>
          <a:prstGeom prst="upArrow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5" name="Arrow: Up 14">
            <a:extLst>
              <a:ext uri="{FF2B5EF4-FFF2-40B4-BE49-F238E27FC236}">
                <a16:creationId xmlns:a16="http://schemas.microsoft.com/office/drawing/2014/main" id="{8F759AE4-C67D-4B06-9164-746621FF3AE4}"/>
              </a:ext>
            </a:extLst>
          </p:cNvPr>
          <p:cNvSpPr/>
          <p:nvPr/>
        </p:nvSpPr>
        <p:spPr>
          <a:xfrm rot="10800000">
            <a:off x="5130425" y="2055199"/>
            <a:ext cx="390852" cy="1208472"/>
          </a:xfrm>
          <a:prstGeom prst="upArrow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6" name="Arrow: Up 15">
            <a:extLst>
              <a:ext uri="{FF2B5EF4-FFF2-40B4-BE49-F238E27FC236}">
                <a16:creationId xmlns:a16="http://schemas.microsoft.com/office/drawing/2014/main" id="{546C549C-EB33-440F-8D17-EE733F95D530}"/>
              </a:ext>
            </a:extLst>
          </p:cNvPr>
          <p:cNvSpPr/>
          <p:nvPr/>
        </p:nvSpPr>
        <p:spPr>
          <a:xfrm rot="10800000">
            <a:off x="8346179" y="2044524"/>
            <a:ext cx="390852" cy="1208472"/>
          </a:xfrm>
          <a:prstGeom prst="upArrow">
            <a:avLst/>
          </a:prstGeom>
          <a:solidFill>
            <a:srgbClr val="FFAB40"/>
          </a:solidFill>
          <a:ln w="25400" cap="flat" cmpd="sng" algn="ctr">
            <a:solidFill>
              <a:srgbClr val="FFAB40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4A85CF2-7728-49EC-ADC6-CDD04487A2A0}"/>
              </a:ext>
            </a:extLst>
          </p:cNvPr>
          <p:cNvSpPr txBox="1"/>
          <p:nvPr/>
        </p:nvSpPr>
        <p:spPr>
          <a:xfrm>
            <a:off x="667163" y="3344138"/>
            <a:ext cx="1021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r>
              <a:rPr lang="en-GB" sz="1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“the more the better”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291FC33-1032-44B2-87FB-7C552DF5A80D}"/>
              </a:ext>
            </a:extLst>
          </p:cNvPr>
          <p:cNvSpPr txBox="1"/>
          <p:nvPr/>
        </p:nvSpPr>
        <p:spPr>
          <a:xfrm>
            <a:off x="3648517" y="3316664"/>
            <a:ext cx="1021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r>
              <a:rPr lang="en-GB" sz="1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“less is more”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84A52B-7CF1-4546-BA94-A096AF87DCE9}"/>
              </a:ext>
            </a:extLst>
          </p:cNvPr>
          <p:cNvSpPr txBox="1"/>
          <p:nvPr/>
        </p:nvSpPr>
        <p:spPr>
          <a:xfrm>
            <a:off x="4850190" y="3344138"/>
            <a:ext cx="1021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r>
              <a:rPr lang="en-GB" sz="1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“less is more”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8F6068D-54EE-4D7C-9B5D-B69211E6CA61}"/>
              </a:ext>
            </a:extLst>
          </p:cNvPr>
          <p:cNvSpPr txBox="1"/>
          <p:nvPr/>
        </p:nvSpPr>
        <p:spPr>
          <a:xfrm>
            <a:off x="8103549" y="3344137"/>
            <a:ext cx="10210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>
              <a:buClr>
                <a:srgbClr val="000000"/>
              </a:buClr>
              <a:buFont typeface="Arial"/>
              <a:buNone/>
            </a:pPr>
            <a:r>
              <a:rPr lang="en-GB" sz="1200" kern="0" dirty="0">
                <a:solidFill>
                  <a:srgbClr val="000000"/>
                </a:solidFill>
                <a:latin typeface="Arial"/>
                <a:cs typeface="Arial"/>
                <a:sym typeface="Arial"/>
              </a:rPr>
              <a:t>“less is more”</a:t>
            </a:r>
          </a:p>
        </p:txBody>
      </p:sp>
    </p:spTree>
    <p:extLst>
      <p:ext uri="{BB962C8B-B14F-4D97-AF65-F5344CB8AC3E}">
        <p14:creationId xmlns:p14="http://schemas.microsoft.com/office/powerpoint/2010/main" val="19443702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001D13-9EE8-40AE-81B5-5DA1EC221C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E9FC81-73C3-43B9-BA38-175E9089079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Resource efficiency adds value to products and business sustainability,</a:t>
            </a:r>
          </a:p>
          <a:p>
            <a:endParaRPr lang="en-US" dirty="0"/>
          </a:p>
          <a:p>
            <a:r>
              <a:rPr lang="en-US" dirty="0"/>
              <a:t>Resource efficiency also reduce Greenhouse Gas emissions and helps combat climate change.</a:t>
            </a:r>
          </a:p>
          <a:p>
            <a:endParaRPr lang="en-US" dirty="0"/>
          </a:p>
          <a:p>
            <a:r>
              <a:rPr lang="en-US" dirty="0"/>
              <a:t>Detailed business and production system analysis and approaches are undertaken as part of continuous improvement.</a:t>
            </a:r>
          </a:p>
          <a:p>
            <a:endParaRPr lang="en-US" dirty="0"/>
          </a:p>
          <a:p>
            <a:r>
              <a:rPr lang="en-US" dirty="0"/>
              <a:t>Resource efficiency offers a competitive advantage for business.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48119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18025E-AD05-4474-982D-AE8AF9EBC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Useful Information Sources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BC6B1E-0AFD-48CB-BE77-7198D1D5ADE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European Commission’s Resource Efficiency page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https://ec.europa.eu/environment/resource_efficiency/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  <a:p>
            <a:pPr marL="0" indent="0">
              <a:buNone/>
            </a:pPr>
            <a:r>
              <a:rPr lang="en-US" dirty="0"/>
              <a:t>Green Growth in the EU</a:t>
            </a:r>
          </a:p>
          <a:p>
            <a:pPr marL="0" indent="0">
              <a:buNone/>
            </a:pPr>
            <a:r>
              <a:rPr lang="en-US" dirty="0">
                <a:hlinkClick r:id="rId3"/>
              </a:rPr>
              <a:t>https://ec.europa.eu/environment/green-growth/resource-efficiency/index_en.htm</a:t>
            </a:r>
            <a:r>
              <a:rPr lang="en-US" dirty="0"/>
              <a:t> </a:t>
            </a:r>
            <a:br>
              <a:rPr lang="en-US" dirty="0"/>
            </a:br>
            <a:endParaRPr lang="en-US" dirty="0"/>
          </a:p>
          <a:p>
            <a:pPr marL="0" indent="0">
              <a:buNone/>
            </a:pPr>
            <a:r>
              <a:rPr lang="en-US" dirty="0"/>
              <a:t>WRAP Innovative Business</a:t>
            </a:r>
          </a:p>
          <a:p>
            <a:pPr marL="0" indent="0">
              <a:buNone/>
            </a:pPr>
            <a:r>
              <a:rPr lang="en-US" dirty="0">
                <a:hlinkClick r:id="rId4"/>
              </a:rPr>
              <a:t>http://www.wrap.org.uk/content/innovative-business-models-0</a:t>
            </a:r>
            <a:r>
              <a:rPr lang="en-US" dirty="0"/>
              <a:t> 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607457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7B28D3-0AA2-43B9-AEC0-5510247C2F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Material efficient building infrastructure &amp; energy efficient buildings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1D7564-3BD0-4427-B84C-10C8F79735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93768" y="674617"/>
            <a:ext cx="1785938" cy="37258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Designing operational facilities to be optimal in energy and water usage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28F2FAAE-7885-4745-AFAE-8880075E3F2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tretch>
            <a:fillRect/>
          </a:stretch>
        </p:blipFill>
        <p:spPr>
          <a:xfrm>
            <a:off x="1157288" y="1151219"/>
            <a:ext cx="6065196" cy="2772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60532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A8D2D-82D6-40FC-B309-01A998CB2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Quiz Question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E95ABC-9A16-4966-A370-0AE044D53A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sz="1800" b="1" dirty="0"/>
              <a:t>Why should companies undertake resource efficiency?</a:t>
            </a:r>
          </a:p>
          <a:p>
            <a:pPr marL="0" indent="0" algn="just"/>
            <a:endParaRPr lang="en-US" dirty="0"/>
          </a:p>
          <a:p>
            <a:pPr marL="342900" indent="-342900" algn="just">
              <a:buFont typeface="+mj-lt"/>
              <a:buAutoNum type="alphaUcPeriod"/>
            </a:pPr>
            <a:r>
              <a:rPr lang="en-US" dirty="0"/>
              <a:t>To prevent plastic pollution in the world’s oceans</a:t>
            </a:r>
          </a:p>
          <a:p>
            <a:pPr marL="342900" indent="-342900" algn="just">
              <a:buFont typeface="+mj-lt"/>
              <a:buAutoNum type="alphaUcPeriod"/>
            </a:pPr>
            <a:endParaRPr lang="en-US" dirty="0"/>
          </a:p>
          <a:p>
            <a:pPr marL="342900" indent="-342900" algn="just">
              <a:buFont typeface="+mj-lt"/>
              <a:buAutoNum type="alphaUcPeriod"/>
            </a:pPr>
            <a:r>
              <a:rPr lang="en-US" dirty="0"/>
              <a:t>To reduce dependence on the raw material markets</a:t>
            </a:r>
          </a:p>
          <a:p>
            <a:pPr marL="342900" indent="-342900" algn="just">
              <a:buFont typeface="+mj-lt"/>
              <a:buAutoNum type="alphaUcPeriod"/>
            </a:pPr>
            <a:endParaRPr lang="en-US" dirty="0"/>
          </a:p>
          <a:p>
            <a:pPr marL="342900" indent="-342900" algn="just">
              <a:buFont typeface="+mj-lt"/>
              <a:buAutoNum type="alphaUcPeriod"/>
            </a:pPr>
            <a:r>
              <a:rPr lang="en-US" dirty="0"/>
              <a:t>Lower manufacturing costs </a:t>
            </a:r>
          </a:p>
          <a:p>
            <a:pPr marL="342900" indent="-342900" algn="just">
              <a:buFont typeface="+mj-lt"/>
              <a:buAutoNum type="alphaUcPeriod"/>
            </a:pPr>
            <a:endParaRPr lang="en-US" dirty="0"/>
          </a:p>
          <a:p>
            <a:pPr marL="342900" indent="-342900" algn="just">
              <a:buFont typeface="+mj-lt"/>
              <a:buAutoNum type="alphaUcPeriod"/>
            </a:pPr>
            <a:r>
              <a:rPr lang="en-US" dirty="0"/>
              <a:t>Improved competitiveness </a:t>
            </a:r>
          </a:p>
          <a:p>
            <a:pPr marL="342900" indent="-342900" algn="just">
              <a:buFont typeface="+mj-lt"/>
              <a:buAutoNum type="alphaUcPeriod"/>
            </a:pPr>
            <a:endParaRPr lang="en-US" dirty="0"/>
          </a:p>
          <a:p>
            <a:pPr marL="342900" indent="-342900" algn="just">
              <a:buFont typeface="+mj-lt"/>
              <a:buAutoNum type="alphaUcPeriod"/>
            </a:pPr>
            <a:r>
              <a:rPr lang="en-US" dirty="0"/>
              <a:t>Better corporate image  </a:t>
            </a:r>
          </a:p>
          <a:p>
            <a:pPr marL="342900" indent="-342900" algn="just">
              <a:buFont typeface="+mj-lt"/>
              <a:buAutoNum type="alphaUcPeriod"/>
            </a:pPr>
            <a:endParaRPr lang="en-US" dirty="0"/>
          </a:p>
          <a:p>
            <a:pPr marL="342900" indent="-342900" algn="just">
              <a:buFont typeface="+mj-lt"/>
              <a:buAutoNum type="alphaUcPeriod"/>
            </a:pPr>
            <a:r>
              <a:rPr lang="en-US" dirty="0"/>
              <a:t>Higher usage costs for consumers (in some cases)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81599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7A8D2D-82D6-40FC-B309-01A998CB2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Quiz Question 1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E95ABC-9A16-4966-A370-0AE044D53A5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sz="1800" b="1" dirty="0"/>
              <a:t>Why should companies undertake resource efficiency?</a:t>
            </a:r>
          </a:p>
          <a:p>
            <a:pPr marL="0" indent="0" algn="just"/>
            <a:endParaRPr lang="en-US" dirty="0"/>
          </a:p>
          <a:p>
            <a:pPr marL="342900" indent="-342900" algn="just">
              <a:buFont typeface="+mj-lt"/>
              <a:buAutoNum type="alphaUcPeriod"/>
            </a:pPr>
            <a:r>
              <a:rPr lang="en-US" dirty="0"/>
              <a:t>To prevent plastic pollution in the world’s oceans</a:t>
            </a:r>
          </a:p>
          <a:p>
            <a:pPr marL="342900" indent="-342900" algn="just">
              <a:buFont typeface="+mj-lt"/>
              <a:buAutoNum type="alphaUcPeriod"/>
            </a:pPr>
            <a:endParaRPr lang="en-US" dirty="0"/>
          </a:p>
          <a:p>
            <a:pPr marL="342900" indent="-342900" algn="just">
              <a:buFont typeface="+mj-lt"/>
              <a:buAutoNum type="alphaUcPeriod"/>
            </a:pPr>
            <a:r>
              <a:rPr lang="en-US" b="1" dirty="0"/>
              <a:t>To reduce dependence on the raw material markets</a:t>
            </a:r>
          </a:p>
          <a:p>
            <a:pPr marL="342900" indent="-342900" algn="just">
              <a:buFont typeface="+mj-lt"/>
              <a:buAutoNum type="alphaUcPeriod"/>
            </a:pPr>
            <a:endParaRPr lang="en-US" b="1" dirty="0"/>
          </a:p>
          <a:p>
            <a:pPr marL="342900" indent="-342900" algn="just">
              <a:buFont typeface="+mj-lt"/>
              <a:buAutoNum type="alphaUcPeriod"/>
            </a:pPr>
            <a:r>
              <a:rPr lang="en-US" b="1" dirty="0"/>
              <a:t>Lower manufacturing costs </a:t>
            </a:r>
          </a:p>
          <a:p>
            <a:pPr marL="342900" indent="-342900" algn="just">
              <a:buFont typeface="+mj-lt"/>
              <a:buAutoNum type="alphaUcPeriod"/>
            </a:pPr>
            <a:endParaRPr lang="en-US" b="1" dirty="0"/>
          </a:p>
          <a:p>
            <a:pPr marL="342900" indent="-342900" algn="just">
              <a:buFont typeface="+mj-lt"/>
              <a:buAutoNum type="alphaUcPeriod"/>
            </a:pPr>
            <a:r>
              <a:rPr lang="en-US" b="1" dirty="0"/>
              <a:t>Improved competitiveness </a:t>
            </a:r>
          </a:p>
          <a:p>
            <a:pPr marL="342900" indent="-342900" algn="just">
              <a:buFont typeface="+mj-lt"/>
              <a:buAutoNum type="alphaUcPeriod"/>
            </a:pPr>
            <a:endParaRPr lang="en-US" b="1" dirty="0"/>
          </a:p>
          <a:p>
            <a:pPr marL="342900" indent="-342900" algn="just">
              <a:buFont typeface="+mj-lt"/>
              <a:buAutoNum type="alphaUcPeriod"/>
            </a:pPr>
            <a:r>
              <a:rPr lang="en-US" b="1" dirty="0"/>
              <a:t>Better corporate image  </a:t>
            </a:r>
          </a:p>
          <a:p>
            <a:pPr marL="342900" indent="-342900" algn="just">
              <a:buFont typeface="+mj-lt"/>
              <a:buAutoNum type="alphaUcPeriod"/>
            </a:pPr>
            <a:endParaRPr lang="en-US" dirty="0"/>
          </a:p>
          <a:p>
            <a:pPr marL="342900" indent="-342900" algn="just">
              <a:buFont typeface="+mj-lt"/>
              <a:buAutoNum type="alphaUcPeriod"/>
            </a:pPr>
            <a:r>
              <a:rPr lang="en-US" dirty="0"/>
              <a:t>Higher usage costs for consumers (in some cases)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24620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ACFF6-42E2-4265-9DE2-7CCFD37AA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Quiz Question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F31AF3-E758-4104-8B5F-556D09638D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sz="1800" b="1" dirty="0"/>
              <a:t>What steps are in a Resource Value Map?</a:t>
            </a:r>
          </a:p>
          <a:p>
            <a:pPr marL="0" indent="0" algn="just"/>
            <a:endParaRPr lang="en-US" dirty="0"/>
          </a:p>
          <a:p>
            <a:pPr marL="342900" indent="-342900" algn="just">
              <a:buFont typeface="+mj-lt"/>
              <a:buAutoNum type="alphaUcPeriod"/>
            </a:pPr>
            <a:r>
              <a:rPr lang="en-US" dirty="0"/>
              <a:t>Develop an improvement strategy</a:t>
            </a:r>
          </a:p>
          <a:p>
            <a:pPr marL="342900" indent="-342900" algn="just">
              <a:buFont typeface="+mj-lt"/>
              <a:buAutoNum type="alphaUcPeriod"/>
            </a:pPr>
            <a:endParaRPr lang="en-US" dirty="0"/>
          </a:p>
          <a:p>
            <a:pPr marL="342900" indent="-342900" algn="just">
              <a:buFont typeface="+mj-lt"/>
              <a:buAutoNum type="alphaUcPeriod"/>
            </a:pPr>
            <a:r>
              <a:rPr lang="en-US" dirty="0"/>
              <a:t>Reduce employees in the business</a:t>
            </a:r>
          </a:p>
          <a:p>
            <a:pPr marL="342900" indent="-342900" algn="just">
              <a:buFont typeface="+mj-lt"/>
              <a:buAutoNum type="alphaUcPeriod"/>
            </a:pPr>
            <a:endParaRPr lang="en-US" dirty="0"/>
          </a:p>
          <a:p>
            <a:pPr marL="342900" indent="-342900" algn="just">
              <a:buFont typeface="+mj-lt"/>
              <a:buAutoNum type="alphaUcPeriod"/>
            </a:pPr>
            <a:r>
              <a:rPr lang="en-US" dirty="0"/>
              <a:t>Establish goals for the process</a:t>
            </a:r>
          </a:p>
          <a:p>
            <a:pPr marL="342900" indent="-342900" algn="just">
              <a:buFont typeface="+mj-lt"/>
              <a:buAutoNum type="alphaUcPeriod"/>
            </a:pPr>
            <a:endParaRPr lang="en-US" dirty="0"/>
          </a:p>
          <a:p>
            <a:pPr marL="342900" indent="-342900" algn="just">
              <a:buFont typeface="+mj-lt"/>
              <a:buAutoNum type="alphaUcPeriod"/>
            </a:pPr>
            <a:r>
              <a:rPr lang="en-US" dirty="0"/>
              <a:t>Develop a resource value map</a:t>
            </a:r>
          </a:p>
          <a:p>
            <a:pPr marL="342900" indent="-342900" algn="just">
              <a:buFont typeface="+mj-lt"/>
              <a:buAutoNum type="alphaUcPeriod"/>
            </a:pPr>
            <a:endParaRPr lang="en-US" dirty="0"/>
          </a:p>
          <a:p>
            <a:pPr marL="342900" indent="-342900" algn="just">
              <a:buFont typeface="+mj-lt"/>
              <a:buAutoNum type="alphaUcPeriod"/>
            </a:pPr>
            <a:r>
              <a:rPr lang="en-US" dirty="0"/>
              <a:t>Close down operations until process complete</a:t>
            </a:r>
          </a:p>
          <a:p>
            <a:pPr marL="342900" indent="-342900" algn="just">
              <a:buFont typeface="+mj-lt"/>
              <a:buAutoNum type="alphaUcPeriod"/>
            </a:pPr>
            <a:endParaRPr lang="en-US" dirty="0"/>
          </a:p>
          <a:p>
            <a:pPr marL="342900" indent="-342900" algn="just">
              <a:buFont typeface="+mj-lt"/>
              <a:buAutoNum type="alphaUcPeriod"/>
            </a:pPr>
            <a:r>
              <a:rPr lang="en-US" dirty="0"/>
              <a:t>Collect data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479970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61649-7FB7-4147-B4D3-5E519B0A90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Learning Outcomes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82BC19-9AEB-4BFD-9CED-4994E77817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learner will be able to identify:</a:t>
            </a:r>
          </a:p>
          <a:p>
            <a:r>
              <a:rPr lang="en-US" dirty="0"/>
              <a:t>Key benefits to why the resource efficiency is advantageous to businesses</a:t>
            </a:r>
          </a:p>
          <a:p>
            <a:r>
              <a:rPr lang="en-US" dirty="0"/>
              <a:t>The importance of understanding the internal cost of “materials” in the production process.</a:t>
            </a:r>
          </a:p>
          <a:p>
            <a:r>
              <a:rPr lang="en-US" dirty="0"/>
              <a:t>Approaches to undertaking resource efficiency mapping</a:t>
            </a:r>
          </a:p>
          <a:p>
            <a:r>
              <a:rPr lang="en-US" dirty="0"/>
              <a:t>Process improvement examples provided in the case studies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6276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ACFF6-42E2-4265-9DE2-7CCFD37AA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Quiz Question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F31AF3-E758-4104-8B5F-556D09638D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en-US" sz="1800" b="1" dirty="0"/>
              <a:t>What steps are in a Resource Value Map?</a:t>
            </a:r>
          </a:p>
          <a:p>
            <a:pPr marL="0" indent="0" algn="just"/>
            <a:endParaRPr lang="en-US" dirty="0"/>
          </a:p>
          <a:p>
            <a:pPr marL="342900" indent="-342900" algn="just">
              <a:buFont typeface="+mj-lt"/>
              <a:buAutoNum type="alphaUcPeriod"/>
            </a:pPr>
            <a:r>
              <a:rPr lang="en-US" b="1" dirty="0"/>
              <a:t>Develop an improvement strategy</a:t>
            </a:r>
          </a:p>
          <a:p>
            <a:pPr marL="342900" indent="-342900" algn="just">
              <a:buFont typeface="+mj-lt"/>
              <a:buAutoNum type="alphaUcPeriod"/>
            </a:pPr>
            <a:endParaRPr lang="en-US" dirty="0"/>
          </a:p>
          <a:p>
            <a:pPr marL="342900" indent="-342900" algn="just">
              <a:buFont typeface="+mj-lt"/>
              <a:buAutoNum type="alphaUcPeriod"/>
            </a:pPr>
            <a:r>
              <a:rPr lang="en-US" dirty="0"/>
              <a:t>Reduce employees in the business</a:t>
            </a:r>
          </a:p>
          <a:p>
            <a:pPr marL="342900" indent="-342900" algn="just">
              <a:buFont typeface="+mj-lt"/>
              <a:buAutoNum type="alphaUcPeriod"/>
            </a:pPr>
            <a:endParaRPr lang="en-US" dirty="0"/>
          </a:p>
          <a:p>
            <a:pPr marL="342900" indent="-342900" algn="just">
              <a:buFont typeface="+mj-lt"/>
              <a:buAutoNum type="alphaUcPeriod"/>
            </a:pPr>
            <a:r>
              <a:rPr lang="en-US" b="1" dirty="0"/>
              <a:t>Establish goals for the process</a:t>
            </a:r>
          </a:p>
          <a:p>
            <a:pPr marL="342900" indent="-342900" algn="just">
              <a:buFont typeface="+mj-lt"/>
              <a:buAutoNum type="alphaUcPeriod"/>
            </a:pPr>
            <a:endParaRPr lang="en-US" b="1" dirty="0"/>
          </a:p>
          <a:p>
            <a:pPr marL="342900" indent="-342900" algn="just">
              <a:buFont typeface="+mj-lt"/>
              <a:buAutoNum type="alphaUcPeriod"/>
            </a:pPr>
            <a:r>
              <a:rPr lang="en-US" b="1" dirty="0"/>
              <a:t>Develop a resource value map</a:t>
            </a:r>
          </a:p>
          <a:p>
            <a:pPr marL="342900" indent="-342900" algn="just">
              <a:buFont typeface="+mj-lt"/>
              <a:buAutoNum type="alphaUcPeriod"/>
            </a:pPr>
            <a:endParaRPr lang="en-US" dirty="0"/>
          </a:p>
          <a:p>
            <a:pPr marL="342900" indent="-342900" algn="just">
              <a:buFont typeface="+mj-lt"/>
              <a:buAutoNum type="alphaUcPeriod"/>
            </a:pPr>
            <a:r>
              <a:rPr lang="en-US" dirty="0"/>
              <a:t>Close down operations until process complete</a:t>
            </a:r>
          </a:p>
          <a:p>
            <a:pPr marL="342900" indent="-342900" algn="just">
              <a:buFont typeface="+mj-lt"/>
              <a:buAutoNum type="alphaUcPeriod"/>
            </a:pPr>
            <a:endParaRPr lang="en-US" dirty="0"/>
          </a:p>
          <a:p>
            <a:pPr marL="342900" indent="-342900" algn="just">
              <a:buFont typeface="+mj-lt"/>
              <a:buAutoNum type="alphaUcPeriod"/>
            </a:pPr>
            <a:r>
              <a:rPr lang="en-US" b="1" dirty="0"/>
              <a:t>Collect data</a:t>
            </a: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5230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4725CE-0464-44AB-99F3-3F677B4A2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Introduction: Establishing the Business Case for Resource Efficiency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FE010C-965B-4741-990A-51216C5F2C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912" y="898525"/>
            <a:ext cx="7183438" cy="1494479"/>
          </a:xfrm>
        </p:spPr>
        <p:txBody>
          <a:bodyPr/>
          <a:lstStyle/>
          <a:p>
            <a:pPr marL="0" indent="0">
              <a:buNone/>
            </a:pPr>
            <a:r>
              <a:rPr lang="en-GB" dirty="0"/>
              <a:t>Resource efficiency brings a transformative view of how a business operates and delivers products.</a:t>
            </a:r>
          </a:p>
          <a:p>
            <a:pPr marL="0" indent="0">
              <a:buNone/>
            </a:pPr>
            <a:endParaRPr lang="en-GB" dirty="0"/>
          </a:p>
          <a:p>
            <a:pPr marL="0" indent="0">
              <a:buNone/>
            </a:pPr>
            <a:r>
              <a:rPr lang="en-GB" dirty="0"/>
              <a:t>Watch this video about the way a battery manufacturer changed from being a mobile energy provider, and how the many resource efficiency shifts brought in, altered the business future of the company.</a:t>
            </a:r>
          </a:p>
          <a:p>
            <a:pPr marL="0" indent="0">
              <a:buNone/>
            </a:pPr>
            <a:endParaRPr lang="en-GB" dirty="0"/>
          </a:p>
        </p:txBody>
      </p:sp>
      <p:pic>
        <p:nvPicPr>
          <p:cNvPr id="4" name="Online Media 3" title="Value Matters: Innovation Has Direction">
            <a:hlinkClick r:id="" action="ppaction://media"/>
            <a:extLst>
              <a:ext uri="{FF2B5EF4-FFF2-40B4-BE49-F238E27FC236}">
                <a16:creationId xmlns:a16="http://schemas.microsoft.com/office/drawing/2014/main" id="{590B7C15-422C-40F3-BDBD-972579CE6757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1331912" y="2549693"/>
            <a:ext cx="3761362" cy="21157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203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102519-393A-49A2-BEA5-EF98556814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912" y="1"/>
            <a:ext cx="4668838" cy="700087"/>
          </a:xfrm>
        </p:spPr>
        <p:txBody>
          <a:bodyPr>
            <a:normAutofit fontScale="90000"/>
          </a:bodyPr>
          <a:lstStyle/>
          <a:p>
            <a:r>
              <a:rPr lang="en-US" dirty="0"/>
              <a:t>Cost Structure in the German Manufacturing Industry in 2014 (figures in %) 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68251-F3B4-431F-B887-66D9250AE6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74860" y="700088"/>
            <a:ext cx="2747267" cy="3725863"/>
          </a:xfrm>
        </p:spPr>
        <p:txBody>
          <a:bodyPr/>
          <a:lstStyle/>
          <a:p>
            <a:r>
              <a:rPr lang="en-US" dirty="0"/>
              <a:t>This figure shows the internal costs to businesses in the manufacturing sector.</a:t>
            </a:r>
          </a:p>
          <a:p>
            <a:endParaRPr lang="en-US" dirty="0"/>
          </a:p>
          <a:p>
            <a:r>
              <a:rPr lang="en-US" dirty="0"/>
              <a:t>Materials means the components and raw materials required in the actual manufacture.  The cost Materials has been increasing (from 36% to 43% between 1993 and 2014.</a:t>
            </a:r>
          </a:p>
          <a:p>
            <a:endParaRPr lang="en-US" dirty="0"/>
          </a:p>
          <a:p>
            <a:r>
              <a:rPr lang="en-US" dirty="0" err="1"/>
              <a:t>Labour</a:t>
            </a:r>
            <a:r>
              <a:rPr lang="en-US" dirty="0"/>
              <a:t> costs have dropped from 27% to 18% over the same period </a:t>
            </a:r>
          </a:p>
          <a:p>
            <a:endParaRPr lang="en-GB" dirty="0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18213247-2311-4DE7-B82E-1A5C9B13290D}"/>
              </a:ext>
            </a:extLst>
          </p:cNvPr>
          <p:cNvPicPr preferRelativeResize="0">
            <a:picLocks noGrp="1"/>
          </p:cNvPicPr>
          <p:nvPr>
            <p:ph type="pic" sz="quarter" idx="10"/>
          </p:nvPr>
        </p:nvPicPr>
        <p:blipFill>
          <a:blip r:embed="rId2"/>
          <a:stretch>
            <a:fillRect/>
          </a:stretch>
        </p:blipFill>
        <p:spPr>
          <a:xfrm>
            <a:off x="1331912" y="872685"/>
            <a:ext cx="4505546" cy="3380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299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6894C-1393-423D-AA44-02D3162040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912" y="1"/>
            <a:ext cx="6204743" cy="700087"/>
          </a:xfrm>
        </p:spPr>
        <p:txBody>
          <a:bodyPr>
            <a:normAutofit/>
          </a:bodyPr>
          <a:lstStyle/>
          <a:p>
            <a:r>
              <a:rPr lang="en-US" dirty="0"/>
              <a:t>Why should businesses increase resource efficiency?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3A347B-8B87-4D75-863A-4CAED9C6B1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911" y="904965"/>
            <a:ext cx="3240089" cy="3703322"/>
          </a:xfrm>
        </p:spPr>
        <p:txBody>
          <a:bodyPr/>
          <a:lstStyle/>
          <a:p>
            <a:r>
              <a:rPr lang="en-US" dirty="0"/>
              <a:t>Reducing the cost of Materials used by the company per unit output makes strong business sense.</a:t>
            </a:r>
          </a:p>
          <a:p>
            <a:endParaRPr lang="en-US" dirty="0"/>
          </a:p>
          <a:p>
            <a:r>
              <a:rPr lang="en-US" dirty="0"/>
              <a:t>Less material and energy used in production</a:t>
            </a:r>
          </a:p>
          <a:p>
            <a:endParaRPr lang="en-US" dirty="0"/>
          </a:p>
          <a:p>
            <a:r>
              <a:rPr lang="en-US" dirty="0"/>
              <a:t>Lowers costs</a:t>
            </a:r>
          </a:p>
          <a:p>
            <a:endParaRPr lang="en-US" dirty="0"/>
          </a:p>
          <a:p>
            <a:r>
              <a:rPr lang="en-US" dirty="0"/>
              <a:t>Increases competitive advantages in the market</a:t>
            </a:r>
          </a:p>
          <a:p>
            <a:endParaRPr lang="en-GB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1848A634-491C-4BB3-88D6-B9E04460357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tretch>
            <a:fillRect/>
          </a:stretch>
        </p:blipFill>
        <p:spPr>
          <a:xfrm>
            <a:off x="5036457" y="892635"/>
            <a:ext cx="3956389" cy="33582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133145-FF60-4451-9EBA-53028F00E6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79228" y="1910241"/>
            <a:ext cx="1530229" cy="3353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E27B163-28FE-4D0E-9565-C1D80CDA95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2716" y="1721248"/>
            <a:ext cx="963251" cy="377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412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2BFFCA-00BE-40A4-A28E-BE7A26367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Why increase resource efficiency?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08A5A6-55CE-46E6-AC53-0AF27CAACC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</a:pPr>
            <a:r>
              <a:rPr lang="en-US" dirty="0"/>
              <a:t>Reduced dependence on the raw material market (price fluctuations and availability)</a:t>
            </a:r>
          </a:p>
          <a:p>
            <a:pPr>
              <a:lnSpc>
                <a:spcPct val="115000"/>
              </a:lnSpc>
            </a:pPr>
            <a:r>
              <a:rPr lang="en-US" dirty="0"/>
              <a:t>Lower manufacturing costs </a:t>
            </a:r>
          </a:p>
          <a:p>
            <a:pPr>
              <a:lnSpc>
                <a:spcPct val="115000"/>
              </a:lnSpc>
            </a:pPr>
            <a:r>
              <a:rPr lang="en-US" dirty="0"/>
              <a:t>Improved competitiveness </a:t>
            </a:r>
          </a:p>
          <a:p>
            <a:pPr>
              <a:lnSpc>
                <a:spcPct val="114999"/>
              </a:lnSpc>
            </a:pPr>
            <a:r>
              <a:rPr lang="en-US" dirty="0"/>
              <a:t>Increase revenue for the organization</a:t>
            </a:r>
          </a:p>
          <a:p>
            <a:pPr>
              <a:lnSpc>
                <a:spcPct val="115000"/>
              </a:lnSpc>
            </a:pPr>
            <a:r>
              <a:rPr lang="en-US" dirty="0"/>
              <a:t>Better corporate image  </a:t>
            </a:r>
          </a:p>
          <a:p>
            <a:pPr>
              <a:lnSpc>
                <a:spcPct val="115000"/>
              </a:lnSpc>
            </a:pPr>
            <a:r>
              <a:rPr lang="en-US" dirty="0"/>
              <a:t>Lower usage costs for consumers (in some cases)</a:t>
            </a:r>
          </a:p>
          <a:p>
            <a:endParaRPr lang="en-GB" dirty="0"/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848CDB78-7DCA-4000-9B52-57C14F289C2E}"/>
              </a:ext>
            </a:extLst>
          </p:cNvPr>
          <p:cNvPicPr>
            <a:picLocks noGrp="1"/>
          </p:cNvPicPr>
          <p:nvPr>
            <p:ph type="pic" sz="quarter" idx="10"/>
          </p:nvPr>
        </p:nvPicPr>
        <p:blipFill>
          <a:blip r:embed="rId2"/>
          <a:stretch>
            <a:fillRect/>
          </a:stretch>
        </p:blipFill>
        <p:spPr>
          <a:xfrm>
            <a:off x="6115050" y="1380244"/>
            <a:ext cx="3078956" cy="222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971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A77970-9435-45C7-8D2C-A410CB8359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Reducing Greenhouse Gas emissions through resource efficiency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50AF31-7DB7-4EB3-B343-986134D8B3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912" y="898525"/>
            <a:ext cx="3240088" cy="3689350"/>
          </a:xfrm>
        </p:spPr>
        <p:txBody>
          <a:bodyPr/>
          <a:lstStyle/>
          <a:p>
            <a:r>
              <a:rPr lang="en-US" dirty="0"/>
              <a:t>Reducing the amount of raw materials or resources has a direct impact on Greenhouse Gas emissions.  </a:t>
            </a:r>
          </a:p>
          <a:p>
            <a:endParaRPr lang="en-US" dirty="0"/>
          </a:p>
          <a:p>
            <a:r>
              <a:rPr lang="en-US" dirty="0"/>
              <a:t>Businesses face business charges for their CO2 emissions.</a:t>
            </a:r>
          </a:p>
          <a:p>
            <a:endParaRPr lang="en-US" dirty="0"/>
          </a:p>
          <a:p>
            <a:r>
              <a:rPr lang="en-US" dirty="0"/>
              <a:t>Enhancing efficiency of resource use and energy use will save companies money and improves their Corporate Social Responsibility rating</a:t>
            </a:r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C563E14-31AF-4350-A4ED-8C69FCFD4C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51256" y="1465551"/>
            <a:ext cx="4192744" cy="202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73811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BD08AE-4877-467A-AD55-57718B63D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Discussion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4C35BF-A7FA-4932-86B7-8618C6D3B38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59554" y="1725702"/>
            <a:ext cx="4919715" cy="267811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If the business case for resource efficiency is very clear, what data would you need to gather, what assessment would you need to carry out to put this into practice?</a:t>
            </a:r>
          </a:p>
          <a:p>
            <a:pPr marL="0" indent="0">
              <a:buNone/>
            </a:pPr>
            <a:endParaRPr lang="en-GB" dirty="0"/>
          </a:p>
        </p:txBody>
      </p:sp>
      <mc:AlternateContent xmlns:mc="http://schemas.openxmlformats.org/markup-compatibility/2006">
        <mc:Choice xmlns:am3d="http://schemas.microsoft.com/office/drawing/2017/model3d" Requires="am3d">
          <p:graphicFrame>
            <p:nvGraphicFramePr>
              <p:cNvPr id="5" name="3D Model 4" descr="Merlin">
                <a:extLst>
                  <a:ext uri="{FF2B5EF4-FFF2-40B4-BE49-F238E27FC236}">
                    <a16:creationId xmlns:a16="http://schemas.microsoft.com/office/drawing/2014/main" id="{0719886F-1357-47B7-A7E1-10F237D8100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51089594"/>
                  </p:ext>
                </p:extLst>
              </p:nvPr>
            </p:nvGraphicFramePr>
            <p:xfrm>
              <a:off x="5912581" y="1483826"/>
              <a:ext cx="3024027" cy="2530161"/>
            </p:xfrm>
            <a:graphic>
              <a:graphicData uri="http://schemas.microsoft.com/office/drawing/2017/model3d">
                <am3d:model3d r:embed="rId2">
                  <am3d:spPr>
                    <a:xfrm>
                      <a:off x="0" y="0"/>
                      <a:ext cx="3024027" cy="2530161"/>
                    </a:xfrm>
                    <a:prstGeom prst="rect">
                      <a:avLst/>
                    </a:prstGeom>
                  </am3d:spPr>
                  <am3d:camera>
                    <am3d:pos x="0" y="0" z="74042289"/>
                    <am3d:up dx="0" dy="36000000" dz="0"/>
                    <am3d:lookAt x="0" y="0" z="0"/>
                    <am3d:perspective fov="2700000"/>
                  </am3d:camera>
                  <am3d:trans>
                    <am3d:meterPerModelUnit n="87639" d="1000000"/>
                    <am3d:preTrans dx="2699423" dy="-11161154" dz="-6002289"/>
                    <am3d:scale>
                      <am3d:sx n="1000000" d="1000000"/>
                      <am3d:sy n="1000000" d="1000000"/>
                      <am3d:sz n="1000000" d="1000000"/>
                    </am3d:scale>
                    <am3d:rot/>
                    <am3d:postTrans dx="0" dy="0" dz="0"/>
                  </am3d:trans>
                  <am3d:raster rName="Office3DRenderer" rVer="16.0.8326">
                    <am3d:blip r:embed="rId3"/>
                  </am3d:raster>
                  <am3d:extLst>
                    <a:ext uri="{9A65AA19-BECB-4387-8358-8AD5134E1D82}">
                      <a3danim:embedAnim xmlns:a3danim="http://schemas.microsoft.com/office/drawing/2018/animation/model3d" animId="0">
                        <a3danim:animPr length="5433" count="indefinite"/>
                      </a3danim:embedAnim>
                    </a:ext>
                    <a:ext uri="{E9DE012E-A134-456F-84FE-255F9AAD75C6}">
                      <a3danim:posterFrame xmlns:a3danim="http://schemas.microsoft.com/office/drawing/2018/animation/model3d" animId="0"/>
                    </a:ext>
                  </am3d:extLst>
                  <am3d:objViewport viewportSz="4063998"/>
                  <am3d:ambientLight>
                    <am3d:clr>
                      <a:scrgbClr r="50000" g="50000" b="50000"/>
                    </am3d:clr>
                    <am3d:illuminance n="500000" d="1000000"/>
                  </am3d:ambientLight>
                  <am3d:ptLight rad="0">
                    <am3d:clr>
                      <a:scrgbClr r="100000" g="75000" b="50000"/>
                    </am3d:clr>
                    <am3d:intensity n="9765625" d="1000000"/>
                    <am3d:pos x="21959998" y="70920001" z="16344003"/>
                  </am3d:ptLight>
                  <am3d:ptLight rad="0">
                    <am3d:clr>
                      <a:scrgbClr r="40000" g="60000" b="95000"/>
                    </am3d:clr>
                    <am3d:intensity n="12250000" d="1000000"/>
                    <am3d:pos x="-37964106" y="51130435" z="57631972"/>
                  </am3d:ptLight>
                  <am3d:ptLight rad="0">
                    <am3d:clr>
                      <a:scrgbClr r="86837" g="72700" b="100000"/>
                    </am3d:clr>
                    <am3d:intensity n="3125000" d="1000000"/>
                    <am3d:pos x="-37739122" y="58056624" z="-34769649"/>
                  </am3d:ptLight>
                </am3d:model3d>
              </a:graphicData>
            </a:graphic>
          </p:graphicFrame>
        </mc:Choice>
        <mc:Fallback>
          <p:pic>
            <p:nvPicPr>
              <p:cNvPr id="5" name="3D Model 4" descr="Merlin">
                <a:extLst>
                  <a:ext uri="{FF2B5EF4-FFF2-40B4-BE49-F238E27FC236}">
                    <a16:creationId xmlns:a16="http://schemas.microsoft.com/office/drawing/2014/main" id="{0719886F-1357-47B7-A7E1-10F237D8100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912581" y="1483826"/>
                <a:ext cx="3024027" cy="2530161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53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0" presetClass="emph" presetSubtype="1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433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embedded1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48F20B-3A74-4EAE-918B-087719B9C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1912" y="1"/>
            <a:ext cx="4973093" cy="700087"/>
          </a:xfrm>
        </p:spPr>
        <p:txBody>
          <a:bodyPr>
            <a:normAutofit/>
          </a:bodyPr>
          <a:lstStyle/>
          <a:p>
            <a:r>
              <a:rPr lang="en-US" dirty="0"/>
              <a:t>Scenarios for Resource Efficiency Analysis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A309E1C-D6A2-49AD-B1A6-F3977518F6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1911" y="1762350"/>
            <a:ext cx="3240089" cy="1916613"/>
          </a:xfrm>
        </p:spPr>
        <p:txBody>
          <a:bodyPr/>
          <a:lstStyle/>
          <a:p>
            <a:r>
              <a:rPr lang="en-US" dirty="0"/>
              <a:t>Resource efficiency analysis is an evolving and ongoing process.</a:t>
            </a:r>
          </a:p>
          <a:p>
            <a:endParaRPr lang="en-US" dirty="0"/>
          </a:p>
          <a:p>
            <a:r>
              <a:rPr lang="en-US" dirty="0"/>
              <a:t>It is a continuous improvement approach that needs to consider alternative approaches to assessing the production system and the business processes.</a:t>
            </a:r>
          </a:p>
          <a:p>
            <a:endParaRPr lang="en-GB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9F2C5EA7-E8A2-4C8E-8374-8C23E7B321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3310753"/>
              </p:ext>
            </p:extLst>
          </p:nvPr>
        </p:nvGraphicFramePr>
        <p:xfrm>
          <a:off x="4930466" y="1309268"/>
          <a:ext cx="4213534" cy="28227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Image" r:id="rId3" imgW="7619040" imgH="5104440" progId="Photoshop.Image.13">
                  <p:embed/>
                </p:oleObj>
              </mc:Choice>
              <mc:Fallback>
                <p:oleObj name="Image" r:id="rId3" imgW="7619040" imgH="5104440" progId="Photoshop.Image.13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9F2C5EA7-E8A2-4C8E-8374-8C23E7B321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930466" y="1309268"/>
                        <a:ext cx="4213534" cy="28227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170607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4" id="{83FA3AE6-D547-4E93-8CD3-41B67924EAFD}" vid="{28B96853-65AF-4BFA-AD1B-45747D56664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1CB3E77E1DD63409D36137DB1EDDD68" ma:contentTypeVersion="9" ma:contentTypeDescription="Create a new document." ma:contentTypeScope="" ma:versionID="fd865899c9836d11c315ef925e477e68">
  <xsd:schema xmlns:xsd="http://www.w3.org/2001/XMLSchema" xmlns:xs="http://www.w3.org/2001/XMLSchema" xmlns:p="http://schemas.microsoft.com/office/2006/metadata/properties" xmlns:ns2="4a2a2f51-3139-4614-9891-6c6a67b522a6" targetNamespace="http://schemas.microsoft.com/office/2006/metadata/properties" ma:root="true" ma:fieldsID="72c0cd97633f4e453df646737f332d79" ns2:_="">
    <xsd:import namespace="4a2a2f51-3139-4614-9891-6c6a67b522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a2a2f51-3139-4614-9891-6c6a67b522a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E2E7D6E-A587-4B37-9177-AA766F07E257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E576D719-4AE9-4BD3-9262-E79AECE43B6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a2a2f51-3139-4614-9891-6c6a67b522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640C327-C51C-466D-9EA9-45B651E2C5C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Circle presentation</Template>
  <TotalTime>238</TotalTime>
  <Words>898</Words>
  <Application>Microsoft Office PowerPoint</Application>
  <PresentationFormat>On-screen Show (16:9)</PresentationFormat>
  <Paragraphs>163</Paragraphs>
  <Slides>20</Slides>
  <Notes>1</Notes>
  <HiddenSlides>0</HiddenSlides>
  <MMClips>1</MMClips>
  <ScaleCrop>false</ScaleCrop>
  <HeadingPairs>
    <vt:vector size="8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Office Theme</vt:lpstr>
      <vt:lpstr>Image</vt:lpstr>
      <vt:lpstr>Circular Economy Core Issues </vt:lpstr>
      <vt:lpstr>Learning Outcomes</vt:lpstr>
      <vt:lpstr>Introduction: Establishing the Business Case for Resource Efficiency</vt:lpstr>
      <vt:lpstr>Cost Structure in the German Manufacturing Industry in 2014 (figures in %) </vt:lpstr>
      <vt:lpstr>Why should businesses increase resource efficiency?</vt:lpstr>
      <vt:lpstr>Why increase resource efficiency?</vt:lpstr>
      <vt:lpstr>Reducing Greenhouse Gas emissions through resource efficiency</vt:lpstr>
      <vt:lpstr>Discussion</vt:lpstr>
      <vt:lpstr>Scenarios for Resource Efficiency Analysis</vt:lpstr>
      <vt:lpstr>Developing a Resource Value Map</vt:lpstr>
      <vt:lpstr>Case Study – Packaging – Automation and Engineering GmbH</vt:lpstr>
      <vt:lpstr>Case Study – Packaging – Automation and Engineering GmbH</vt:lpstr>
      <vt:lpstr>Chemical Leasing Business Models</vt:lpstr>
      <vt:lpstr>Summary</vt:lpstr>
      <vt:lpstr>Useful Information Sources</vt:lpstr>
      <vt:lpstr>Material efficient building infrastructure &amp; energy efficient buildings </vt:lpstr>
      <vt:lpstr>Quiz Question 1</vt:lpstr>
      <vt:lpstr>Quiz Question 1</vt:lpstr>
      <vt:lpstr>Quiz Question 2</vt:lpstr>
      <vt:lpstr>Quiz Question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Circular Economy Core Issues</dc:title>
  <dc:creator>Jim Baird</dc:creator>
  <cp:lastModifiedBy>Jim Baird</cp:lastModifiedBy>
  <cp:revision>5</cp:revision>
  <dcterms:created xsi:type="dcterms:W3CDTF">2020-09-09T12:16:08Z</dcterms:created>
  <dcterms:modified xsi:type="dcterms:W3CDTF">2020-09-09T17:49:41Z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0x01010011CB3E77E1DD63409D36137DB1EDDD68</vt:lpwstr>
  </property>
</Properties>
</file>