
<file path=[Content_Types].xml><?xml version="1.0" encoding="utf-8"?>
<Types xmlns="http://schemas.openxmlformats.org/package/2006/content-types">
  <Default Extension="bin" ContentType="application/vnd.openxmlformats-officedocument.oleObject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296">
          <p15:clr>
            <a:srgbClr val="9AA0A6"/>
          </p15:clr>
        </p15:guide>
        <p15:guide id="4" orient="horz" pos="2774">
          <p15:clr>
            <a:srgbClr val="9AA0A6"/>
          </p15:clr>
        </p15:guide>
        <p15:guide id="5" orient="horz" pos="296">
          <p15:clr>
            <a:srgbClr val="9AA0A6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7" roundtripDataSignature="AMtx7mhxCvHwxShOTGWLQWWVR7glIXbju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oemi Marchionatti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705"/>
  </p:normalViewPr>
  <p:slideViewPr>
    <p:cSldViewPr snapToGrid="0">
      <p:cViewPr varScale="1">
        <p:scale>
          <a:sx n="144" d="100"/>
          <a:sy n="144" d="100"/>
        </p:scale>
        <p:origin x="720" y="192"/>
      </p:cViewPr>
      <p:guideLst>
        <p:guide orient="horz" pos="1620"/>
        <p:guide pos="2880"/>
        <p:guide orient="horz" pos="1296"/>
        <p:guide orient="horz" pos="2774"/>
        <p:guide orient="horz" pos="2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customschemas.google.com/relationships/presentationmetadata" Target="metadata"/><Relationship Id="rId30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0-05-07T13:39:54.729" idx="1">
    <p:pos x="0" y="882"/>
    <p:text>opening slide title: size48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commentPostId="AAAAJ2qxq8U"/>
      </p:ext>
    </p:extLs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Introductory slide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8" name="Google Shape;188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0" name="Google Shape;220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2" name="Google Shape;232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3" name="Google Shape;24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5" name="Google Shape;255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3" name="Google Shape;283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3" name="Google Shape;293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2" name="Google Shape;302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2" name="Google Shape;312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2" name="Google Shape;322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Slides with title and text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2" name="Google Shape;332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200"/>
              <a:t>Alternative to the previous slide with image</a:t>
            </a:r>
            <a:endParaRPr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200"/>
              <a:t>Alternative to the previous slide with image</a:t>
            </a:r>
            <a:endParaRPr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200"/>
              <a:t>Alternative to the previous slide with image</a:t>
            </a:r>
            <a:endParaRPr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200"/>
              <a:t>Alternative to the previous slide with image</a:t>
            </a:r>
            <a:endParaRPr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6" name="Google Shape;166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200"/>
              <a:t>Alternative to the previous slide with image</a:t>
            </a:r>
            <a:endParaRPr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7" name="Google Shape;17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3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3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2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2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2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2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2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2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3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hyperlink" Target="http://www.wrap.org.uk/content/innovative-business-models-0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c.europa.eu/environment/green-growth/resource-efficiency/index_en.htm" TargetMode="External"/><Relationship Id="rId5" Type="http://schemas.openxmlformats.org/officeDocument/2006/relationships/hyperlink" Target="https://ec.europa.eu/environment/resource_efficiency/" TargetMode="External"/><Relationship Id="rId4" Type="http://schemas.openxmlformats.org/officeDocument/2006/relationships/image" Target="../media/image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youtube.com/watch?v=-se_wEJ_KM4&amp;feature=youtu.be" TargetMode="Externa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4.jp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jp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Google Shape;54;p1"/>
          <p:cNvCxnSpPr/>
          <p:nvPr/>
        </p:nvCxnSpPr>
        <p:spPr>
          <a:xfrm rot="10800000" flipH="1">
            <a:off x="0" y="992375"/>
            <a:ext cx="9180900" cy="9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5" name="Google Shape;55;p1"/>
          <p:cNvSpPr txBox="1"/>
          <p:nvPr/>
        </p:nvSpPr>
        <p:spPr>
          <a:xfrm>
            <a:off x="93100" y="1148875"/>
            <a:ext cx="9180900" cy="163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GB"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 Economía Circular - </a:t>
            </a:r>
            <a:endParaRPr sz="3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GB" sz="3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Aspectos Fundamentales</a:t>
            </a:r>
            <a:r>
              <a:rPr lang="en-GB" sz="4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sz="4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Justificación para un uso eficiente de los recursos</a:t>
            </a:r>
            <a:endParaRPr sz="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1900"/>
              </a:spcBef>
              <a:spcAft>
                <a:spcPts val="160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Unidad 2A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1"/>
          <p:cNvSpPr/>
          <p:nvPr/>
        </p:nvSpPr>
        <p:spPr>
          <a:xfrm>
            <a:off x="-19975" y="4486297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"/>
          <p:cNvSpPr/>
          <p:nvPr/>
        </p:nvSpPr>
        <p:spPr>
          <a:xfrm>
            <a:off x="1390630" y="4486297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"/>
          <p:cNvSpPr/>
          <p:nvPr/>
        </p:nvSpPr>
        <p:spPr>
          <a:xfrm>
            <a:off x="685328" y="4486297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1"/>
          <p:cNvSpPr/>
          <p:nvPr/>
        </p:nvSpPr>
        <p:spPr>
          <a:xfrm>
            <a:off x="-181720" y="4172082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1"/>
          <p:cNvSpPr/>
          <p:nvPr/>
        </p:nvSpPr>
        <p:spPr>
          <a:xfrm>
            <a:off x="1390630" y="3827025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1"/>
          <p:cNvSpPr/>
          <p:nvPr/>
        </p:nvSpPr>
        <p:spPr>
          <a:xfrm>
            <a:off x="685328" y="3827025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1"/>
          <p:cNvSpPr/>
          <p:nvPr/>
        </p:nvSpPr>
        <p:spPr>
          <a:xfrm>
            <a:off x="2095933" y="4495675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1"/>
          <p:cNvSpPr/>
          <p:nvPr/>
        </p:nvSpPr>
        <p:spPr>
          <a:xfrm>
            <a:off x="3506538" y="4495675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1"/>
          <p:cNvSpPr/>
          <p:nvPr/>
        </p:nvSpPr>
        <p:spPr>
          <a:xfrm>
            <a:off x="2801235" y="4495675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"/>
          <p:cNvSpPr/>
          <p:nvPr/>
        </p:nvSpPr>
        <p:spPr>
          <a:xfrm>
            <a:off x="3506538" y="3836403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1"/>
          <p:cNvSpPr/>
          <p:nvPr/>
        </p:nvSpPr>
        <p:spPr>
          <a:xfrm>
            <a:off x="2801235" y="3836403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1"/>
          <p:cNvSpPr/>
          <p:nvPr/>
        </p:nvSpPr>
        <p:spPr>
          <a:xfrm>
            <a:off x="4211840" y="4486297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1"/>
          <p:cNvSpPr/>
          <p:nvPr/>
        </p:nvSpPr>
        <p:spPr>
          <a:xfrm>
            <a:off x="5622445" y="4486297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1"/>
          <p:cNvSpPr/>
          <p:nvPr/>
        </p:nvSpPr>
        <p:spPr>
          <a:xfrm>
            <a:off x="4917143" y="4486297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1"/>
          <p:cNvSpPr/>
          <p:nvPr/>
        </p:nvSpPr>
        <p:spPr>
          <a:xfrm>
            <a:off x="4211840" y="3827025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1"/>
          <p:cNvSpPr/>
          <p:nvPr/>
        </p:nvSpPr>
        <p:spPr>
          <a:xfrm>
            <a:off x="5622445" y="3827025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1"/>
          <p:cNvSpPr/>
          <p:nvPr/>
        </p:nvSpPr>
        <p:spPr>
          <a:xfrm>
            <a:off x="4917143" y="3827025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1"/>
          <p:cNvSpPr/>
          <p:nvPr/>
        </p:nvSpPr>
        <p:spPr>
          <a:xfrm>
            <a:off x="6327748" y="4495675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1"/>
          <p:cNvSpPr/>
          <p:nvPr/>
        </p:nvSpPr>
        <p:spPr>
          <a:xfrm>
            <a:off x="7033050" y="4495675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1"/>
          <p:cNvSpPr/>
          <p:nvPr/>
        </p:nvSpPr>
        <p:spPr>
          <a:xfrm>
            <a:off x="6327748" y="3836403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1"/>
          <p:cNvSpPr/>
          <p:nvPr/>
        </p:nvSpPr>
        <p:spPr>
          <a:xfrm>
            <a:off x="7033050" y="3836403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"/>
          <p:cNvSpPr/>
          <p:nvPr/>
        </p:nvSpPr>
        <p:spPr>
          <a:xfrm>
            <a:off x="7744095" y="3836400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"/>
          <p:cNvSpPr/>
          <p:nvPr/>
        </p:nvSpPr>
        <p:spPr>
          <a:xfrm>
            <a:off x="8449398" y="4505050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1"/>
          <p:cNvSpPr/>
          <p:nvPr/>
        </p:nvSpPr>
        <p:spPr>
          <a:xfrm>
            <a:off x="8449398" y="3845778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0" name="Google Shape;80;p1"/>
          <p:cNvPicPr preferRelativeResize="0"/>
          <p:nvPr/>
        </p:nvPicPr>
        <p:blipFill rotWithShape="1">
          <a:blip r:embed="rId3">
            <a:alphaModFix/>
          </a:blip>
          <a:srcRect t="13403"/>
          <a:stretch/>
        </p:blipFill>
        <p:spPr>
          <a:xfrm>
            <a:off x="7554275" y="4486300"/>
            <a:ext cx="1084951" cy="939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"/>
          <p:cNvPicPr preferRelativeResize="0"/>
          <p:nvPr/>
        </p:nvPicPr>
        <p:blipFill rotWithShape="1">
          <a:blip r:embed="rId4">
            <a:alphaModFix/>
          </a:blip>
          <a:srcRect l="17498" t="13405" r="12304" b="18409"/>
          <a:stretch/>
        </p:blipFill>
        <p:spPr>
          <a:xfrm>
            <a:off x="2067800" y="3786850"/>
            <a:ext cx="761575" cy="739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64750" y="185775"/>
            <a:ext cx="1374201" cy="659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034850" y="301775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"/>
          <p:cNvSpPr/>
          <p:nvPr/>
        </p:nvSpPr>
        <p:spPr>
          <a:xfrm>
            <a:off x="4457225" y="2417862"/>
            <a:ext cx="22955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4457225" y="2417862"/>
            <a:ext cx="22955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1"/>
          <p:cNvSpPr/>
          <p:nvPr/>
        </p:nvSpPr>
        <p:spPr>
          <a:xfrm>
            <a:off x="4457225" y="2417862"/>
            <a:ext cx="22955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1"/>
          <p:cNvSpPr/>
          <p:nvPr/>
        </p:nvSpPr>
        <p:spPr>
          <a:xfrm>
            <a:off x="4457225" y="2417862"/>
            <a:ext cx="22955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0" name="Google Shape;190;p10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91" name="Google Shape;191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2" name="Google Shape;192;p10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93" name="Google Shape;193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10"/>
          <p:cNvSpPr txBox="1"/>
          <p:nvPr/>
        </p:nvSpPr>
        <p:spPr>
          <a:xfrm>
            <a:off x="1217025" y="255175"/>
            <a:ext cx="77820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-GB" sz="2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Desarrollo de un mapa de valor de los recursos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10"/>
          <p:cNvSpPr txBox="1"/>
          <p:nvPr/>
        </p:nvSpPr>
        <p:spPr>
          <a:xfrm>
            <a:off x="1180214" y="1127051"/>
            <a:ext cx="1806559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Las empresas deben emprender un proceso de planificación integral de sus operaciones comerciales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10"/>
          <p:cNvSpPr txBox="1"/>
          <p:nvPr/>
        </p:nvSpPr>
        <p:spPr>
          <a:xfrm>
            <a:off x="1297172" y="4609750"/>
            <a:ext cx="504489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Fuente: Papetti et al., 2019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97" name="Google Shape;197;p10"/>
          <p:cNvGrpSpPr/>
          <p:nvPr/>
        </p:nvGrpSpPr>
        <p:grpSpPr>
          <a:xfrm>
            <a:off x="3563654" y="855686"/>
            <a:ext cx="4343190" cy="4192643"/>
            <a:chOff x="751072" y="335"/>
            <a:chExt cx="4343190" cy="4192643"/>
          </a:xfrm>
        </p:grpSpPr>
        <p:sp>
          <p:nvSpPr>
            <p:cNvPr id="198" name="Google Shape;198;p10"/>
            <p:cNvSpPr/>
            <p:nvPr/>
          </p:nvSpPr>
          <p:spPr>
            <a:xfrm>
              <a:off x="2289042" y="335"/>
              <a:ext cx="1267250" cy="1267250"/>
            </a:xfrm>
            <a:prstGeom prst="ellipse">
              <a:avLst/>
            </a:prstGeom>
            <a:solidFill>
              <a:schemeClr val="accent2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0"/>
            <p:cNvSpPr txBox="1"/>
            <p:nvPr/>
          </p:nvSpPr>
          <p:spPr>
            <a:xfrm>
              <a:off x="2474626" y="185919"/>
              <a:ext cx="896082" cy="8960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12700" rIns="1270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en-GB" sz="10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1. Definición de los objetivos y de sus límites 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0"/>
            <p:cNvSpPr/>
            <p:nvPr/>
          </p:nvSpPr>
          <p:spPr>
            <a:xfrm rot="2160000">
              <a:off x="3516008" y="973224"/>
              <a:ext cx="335905" cy="427697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0"/>
            <p:cNvSpPr txBox="1"/>
            <p:nvPr/>
          </p:nvSpPr>
          <p:spPr>
            <a:xfrm rot="2160000">
              <a:off x="3525631" y="1029147"/>
              <a:ext cx="235134" cy="2566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0"/>
            <p:cNvSpPr/>
            <p:nvPr/>
          </p:nvSpPr>
          <p:spPr>
            <a:xfrm>
              <a:off x="3827012" y="1117736"/>
              <a:ext cx="1267250" cy="1267250"/>
            </a:xfrm>
            <a:prstGeom prst="ellipse">
              <a:avLst/>
            </a:prstGeom>
            <a:solidFill>
              <a:srgbClr val="3D3838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0"/>
            <p:cNvSpPr txBox="1"/>
            <p:nvPr/>
          </p:nvSpPr>
          <p:spPr>
            <a:xfrm>
              <a:off x="4012596" y="1303320"/>
              <a:ext cx="896082" cy="8960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12700" rIns="1270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en-GB" sz="10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2. Planificación de los flujos de materiales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0"/>
            <p:cNvSpPr/>
            <p:nvPr/>
          </p:nvSpPr>
          <p:spPr>
            <a:xfrm rot="6480000">
              <a:off x="4001896" y="2432467"/>
              <a:ext cx="335905" cy="427697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3D38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0"/>
            <p:cNvSpPr txBox="1"/>
            <p:nvPr/>
          </p:nvSpPr>
          <p:spPr>
            <a:xfrm rot="-4320000">
              <a:off x="4067851" y="2470087"/>
              <a:ext cx="235134" cy="2566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0"/>
            <p:cNvSpPr/>
            <p:nvPr/>
          </p:nvSpPr>
          <p:spPr>
            <a:xfrm>
              <a:off x="3239560" y="2925728"/>
              <a:ext cx="1267250" cy="1267250"/>
            </a:xfrm>
            <a:prstGeom prst="ellipse">
              <a:avLst/>
            </a:prstGeom>
            <a:solidFill>
              <a:srgbClr val="5B4E4E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0"/>
            <p:cNvSpPr txBox="1"/>
            <p:nvPr/>
          </p:nvSpPr>
          <p:spPr>
            <a:xfrm>
              <a:off x="3425144" y="3111312"/>
              <a:ext cx="896082" cy="8960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12700" rIns="1270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en-GB" sz="10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3. Recogida de datos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0"/>
            <p:cNvSpPr/>
            <p:nvPr/>
          </p:nvSpPr>
          <p:spPr>
            <a:xfrm rot="10800000">
              <a:off x="2764221" y="3345505"/>
              <a:ext cx="335905" cy="427697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5B4E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0"/>
            <p:cNvSpPr txBox="1"/>
            <p:nvPr/>
          </p:nvSpPr>
          <p:spPr>
            <a:xfrm>
              <a:off x="2864992" y="3431044"/>
              <a:ext cx="235134" cy="2566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0"/>
            <p:cNvSpPr/>
            <p:nvPr/>
          </p:nvSpPr>
          <p:spPr>
            <a:xfrm>
              <a:off x="1338524" y="2925728"/>
              <a:ext cx="1267250" cy="1267250"/>
            </a:xfrm>
            <a:prstGeom prst="ellipse">
              <a:avLst/>
            </a:prstGeom>
            <a:solidFill>
              <a:srgbClr val="7B636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0"/>
            <p:cNvSpPr txBox="1"/>
            <p:nvPr/>
          </p:nvSpPr>
          <p:spPr>
            <a:xfrm>
              <a:off x="1524108" y="3111312"/>
              <a:ext cx="896082" cy="8960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12700" rIns="1270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en-GB" sz="10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4. Asignación de valores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0"/>
            <p:cNvSpPr/>
            <p:nvPr/>
          </p:nvSpPr>
          <p:spPr>
            <a:xfrm rot="-6480000">
              <a:off x="1513408" y="2450550"/>
              <a:ext cx="335905" cy="427697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7B63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0"/>
            <p:cNvSpPr txBox="1"/>
            <p:nvPr/>
          </p:nvSpPr>
          <p:spPr>
            <a:xfrm rot="4320000">
              <a:off x="1579363" y="2584008"/>
              <a:ext cx="235134" cy="2566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0"/>
            <p:cNvSpPr/>
            <p:nvPr/>
          </p:nvSpPr>
          <p:spPr>
            <a:xfrm>
              <a:off x="751072" y="1117736"/>
              <a:ext cx="1267250" cy="1267250"/>
            </a:xfrm>
            <a:prstGeom prst="ellipse">
              <a:avLst/>
            </a:prstGeom>
            <a:solidFill>
              <a:srgbClr val="9D7575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0"/>
            <p:cNvSpPr txBox="1"/>
            <p:nvPr/>
          </p:nvSpPr>
          <p:spPr>
            <a:xfrm>
              <a:off x="936656" y="1303320"/>
              <a:ext cx="896082" cy="8960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12700" rIns="1270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en-GB" sz="1000" b="0" i="0" u="none" strike="noStrike" cap="non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5.Estrategias de mejoría</a:t>
              </a: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0"/>
            <p:cNvSpPr/>
            <p:nvPr/>
          </p:nvSpPr>
          <p:spPr>
            <a:xfrm rot="-2160000">
              <a:off x="1978038" y="984400"/>
              <a:ext cx="335905" cy="427697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9D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0"/>
            <p:cNvSpPr txBox="1"/>
            <p:nvPr/>
          </p:nvSpPr>
          <p:spPr>
            <a:xfrm rot="-2160000">
              <a:off x="1987661" y="1099555"/>
              <a:ext cx="235134" cy="2566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2" name="Google Shape;222;p11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23" name="Google Shape;223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4" name="Google Shape;224;p11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25" name="Google Shape;225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11"/>
          <p:cNvSpPr txBox="1"/>
          <p:nvPr/>
        </p:nvSpPr>
        <p:spPr>
          <a:xfrm>
            <a:off x="1190847" y="244549"/>
            <a:ext cx="7251404" cy="1169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1"/>
              <a:t>Estudio de caso</a:t>
            </a:r>
            <a:r>
              <a:rPr lang="en-GB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– Sector del </a:t>
            </a:r>
            <a:r>
              <a:rPr lang="en-GB" sz="2800" b="1"/>
              <a:t>e</a:t>
            </a:r>
            <a:r>
              <a:rPr lang="en-GB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mbalaje – Automation and Engineering GmbH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7" name="Google Shape;227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72000" y="1378272"/>
            <a:ext cx="4542773" cy="2742806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11"/>
          <p:cNvSpPr txBox="1"/>
          <p:nvPr/>
        </p:nvSpPr>
        <p:spPr>
          <a:xfrm>
            <a:off x="1015364" y="1367350"/>
            <a:ext cx="3354821" cy="21852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Situación:</a:t>
            </a:r>
            <a:r>
              <a:rPr lang="en-GB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+1 millón de toneladas de film retráctil al año utilizado para empaquetar botellas de PET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Problema: </a:t>
            </a:r>
            <a:r>
              <a:rPr lang="en-GB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Alto consumo de material para facilitar el transporte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11"/>
          <p:cNvSpPr txBox="1"/>
          <p:nvPr/>
        </p:nvSpPr>
        <p:spPr>
          <a:xfrm>
            <a:off x="4532991" y="4132696"/>
            <a:ext cx="513313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Fuente: greengrowthknowledge.org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4" name="Google Shape;234;p12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35" name="Google Shape;235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6" name="Google Shape;236;p12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37" name="Google Shape;237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12"/>
          <p:cNvSpPr txBox="1"/>
          <p:nvPr/>
        </p:nvSpPr>
        <p:spPr>
          <a:xfrm>
            <a:off x="1137684" y="329609"/>
            <a:ext cx="6785941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1"/>
              <a:t>Estudio de c</a:t>
            </a:r>
            <a:r>
              <a:rPr lang="en-GB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aso – Sector del </a:t>
            </a:r>
            <a:r>
              <a:rPr lang="en-GB" sz="2800" b="1"/>
              <a:t>e</a:t>
            </a:r>
            <a:r>
              <a:rPr lang="en-GB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mbalaje – Automation and Engineering GmbH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12"/>
          <p:cNvSpPr txBox="1"/>
          <p:nvPr/>
        </p:nvSpPr>
        <p:spPr>
          <a:xfrm>
            <a:off x="1015364" y="1367350"/>
            <a:ext cx="3354821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GB" sz="1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Solución:</a:t>
            </a:r>
            <a:r>
              <a:rPr lang="en-GB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Embalaje con uso eficiente de los recursos. Una manga de plástico mantiene unidas las botellas.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0" name="Google Shape;240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52886" y="1615498"/>
            <a:ext cx="4205514" cy="21379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5" name="Google Shape;245;p13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46" name="Google Shape;246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7" name="Google Shape;247;p13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48" name="Google Shape;248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13"/>
          <p:cNvSpPr txBox="1"/>
          <p:nvPr/>
        </p:nvSpPr>
        <p:spPr>
          <a:xfrm>
            <a:off x="1339702" y="233916"/>
            <a:ext cx="7485321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Infraestructura de edificios con uso eficiente de materiales y edificios con uso eficiente de energía</a:t>
            </a:r>
            <a:r>
              <a:rPr lang="en-GB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8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p13"/>
          <p:cNvPicPr preferRelativeResize="0"/>
          <p:nvPr/>
        </p:nvPicPr>
        <p:blipFill rotWithShape="1">
          <a:blip r:embed="rId5">
            <a:alphaModFix/>
          </a:blip>
          <a:srcRect l="13549" t="30688" r="20393" b="14691"/>
          <a:stretch/>
        </p:blipFill>
        <p:spPr>
          <a:xfrm>
            <a:off x="746154" y="2047976"/>
            <a:ext cx="6397385" cy="2927189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13"/>
          <p:cNvSpPr txBox="1"/>
          <p:nvPr/>
        </p:nvSpPr>
        <p:spPr>
          <a:xfrm>
            <a:off x="1339702" y="1219223"/>
            <a:ext cx="74043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Diseño de instalaciones operacionales para que sean óptimas en el uso de la energía y del agua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13"/>
          <p:cNvSpPr txBox="1"/>
          <p:nvPr/>
        </p:nvSpPr>
        <p:spPr>
          <a:xfrm>
            <a:off x="5007421" y="4720155"/>
            <a:ext cx="213611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Fuente: www.archlab.de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7" name="Google Shape;257;p14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58" name="Google Shape;258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9" name="Google Shape;259;p14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60" name="Google Shape;260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14"/>
          <p:cNvSpPr txBox="1"/>
          <p:nvPr/>
        </p:nvSpPr>
        <p:spPr>
          <a:xfrm>
            <a:off x="1036359" y="154076"/>
            <a:ext cx="791010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GB" sz="2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Modelo de negocio de alquiler de productos químicos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14"/>
          <p:cNvSpPr txBox="1"/>
          <p:nvPr/>
        </p:nvSpPr>
        <p:spPr>
          <a:xfrm>
            <a:off x="1711842" y="4712425"/>
            <a:ext cx="555925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Fuente: Sena Peiris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14"/>
          <p:cNvSpPr txBox="1"/>
          <p:nvPr/>
        </p:nvSpPr>
        <p:spPr>
          <a:xfrm>
            <a:off x="951866" y="4271213"/>
            <a:ext cx="6873194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 esencial que haya voluntad y estímulo cultural en la organización para que est</a:t>
            </a:r>
            <a:r>
              <a:rPr lang="en-GB"/>
              <a:t>o</a:t>
            </a:r>
            <a:r>
              <a:rPr lang="en-GB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sea efectiv</a:t>
            </a:r>
            <a:r>
              <a:rPr lang="en-GB"/>
              <a:t>o</a:t>
            </a:r>
            <a:r>
              <a:rPr lang="en-GB"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14"/>
          <p:cNvSpPr/>
          <p:nvPr/>
        </p:nvSpPr>
        <p:spPr>
          <a:xfrm>
            <a:off x="1688175" y="2044625"/>
            <a:ext cx="2029500" cy="1208400"/>
          </a:xfrm>
          <a:prstGeom prst="rect">
            <a:avLst/>
          </a:prstGeom>
          <a:solidFill>
            <a:srgbClr val="0070C0"/>
          </a:solidFill>
          <a:ln w="25400" cap="flat" cmpd="sng">
            <a:solidFill>
              <a:srgbClr val="BA7C2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Material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(Costes, volumen)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14"/>
          <p:cNvSpPr/>
          <p:nvPr/>
        </p:nvSpPr>
        <p:spPr>
          <a:xfrm>
            <a:off x="5836361" y="2019307"/>
            <a:ext cx="2029582" cy="1267691"/>
          </a:xfrm>
          <a:prstGeom prst="rect">
            <a:avLst/>
          </a:prstGeom>
          <a:solidFill>
            <a:srgbClr val="0070C0"/>
          </a:solidFill>
          <a:ln w="25400" cap="flat" cmpd="sng">
            <a:solidFill>
              <a:srgbClr val="BA7C2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Costes del ciclo de vida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(material, trabajo, gestión de los desperdicios)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14"/>
          <p:cNvSpPr txBox="1"/>
          <p:nvPr/>
        </p:nvSpPr>
        <p:spPr>
          <a:xfrm>
            <a:off x="1560137" y="1142557"/>
            <a:ext cx="22293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Modelos de negocio tradicionales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Motivos contradictorios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Entrega de productos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14"/>
          <p:cNvSpPr txBox="1"/>
          <p:nvPr/>
        </p:nvSpPr>
        <p:spPr>
          <a:xfrm>
            <a:off x="5731252" y="1096515"/>
            <a:ext cx="223980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Modelo de alquiler de productos químicos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Motivos concertados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100" b="0" i="0" u="none" strike="noStrike" cap="none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Entrega de servicios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14"/>
          <p:cNvSpPr txBox="1"/>
          <p:nvPr/>
        </p:nvSpPr>
        <p:spPr>
          <a:xfrm>
            <a:off x="575646" y="1638723"/>
            <a:ext cx="105587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Proveedor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14"/>
          <p:cNvSpPr txBox="1"/>
          <p:nvPr/>
        </p:nvSpPr>
        <p:spPr>
          <a:xfrm>
            <a:off x="3631092" y="1664613"/>
            <a:ext cx="105587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Consumidor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14"/>
          <p:cNvSpPr txBox="1"/>
          <p:nvPr/>
        </p:nvSpPr>
        <p:spPr>
          <a:xfrm>
            <a:off x="4815340" y="1680885"/>
            <a:ext cx="105587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Proveedor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14"/>
          <p:cNvSpPr txBox="1"/>
          <p:nvPr/>
        </p:nvSpPr>
        <p:spPr>
          <a:xfrm>
            <a:off x="7959472" y="1633694"/>
            <a:ext cx="105587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Consumidor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72" name="Google Shape;272;p14"/>
          <p:cNvCxnSpPr/>
          <p:nvPr/>
        </p:nvCxnSpPr>
        <p:spPr>
          <a:xfrm>
            <a:off x="4815340" y="946798"/>
            <a:ext cx="0" cy="3126438"/>
          </a:xfrm>
          <a:prstGeom prst="straightConnector1">
            <a:avLst/>
          </a:prstGeom>
          <a:noFill/>
          <a:ln w="9525" cap="flat" cmpd="sng">
            <a:solidFill>
              <a:srgbClr val="FDA73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73" name="Google Shape;273;p14"/>
          <p:cNvSpPr/>
          <p:nvPr/>
        </p:nvSpPr>
        <p:spPr>
          <a:xfrm>
            <a:off x="951866" y="2019307"/>
            <a:ext cx="390852" cy="1208472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BA7C2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14"/>
          <p:cNvSpPr/>
          <p:nvPr/>
        </p:nvSpPr>
        <p:spPr>
          <a:xfrm rot="10800000">
            <a:off x="3980294" y="2014914"/>
            <a:ext cx="390852" cy="1208472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BA7C2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14"/>
          <p:cNvSpPr/>
          <p:nvPr/>
        </p:nvSpPr>
        <p:spPr>
          <a:xfrm rot="10800000">
            <a:off x="5130425" y="2055199"/>
            <a:ext cx="390852" cy="1208472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BA7C2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14"/>
          <p:cNvSpPr/>
          <p:nvPr/>
        </p:nvSpPr>
        <p:spPr>
          <a:xfrm rot="10800000">
            <a:off x="8346179" y="2044524"/>
            <a:ext cx="390852" cy="1208472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BA7C2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14"/>
          <p:cNvSpPr txBox="1"/>
          <p:nvPr/>
        </p:nvSpPr>
        <p:spPr>
          <a:xfrm>
            <a:off x="667163" y="3344138"/>
            <a:ext cx="102102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“cuánto más, mejor”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14"/>
          <p:cNvSpPr txBox="1"/>
          <p:nvPr/>
        </p:nvSpPr>
        <p:spPr>
          <a:xfrm>
            <a:off x="3648517" y="3316664"/>
            <a:ext cx="102102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“menos es más”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14"/>
          <p:cNvSpPr txBox="1"/>
          <p:nvPr/>
        </p:nvSpPr>
        <p:spPr>
          <a:xfrm>
            <a:off x="4850190" y="3344138"/>
            <a:ext cx="102102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“menos es más”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14"/>
          <p:cNvSpPr txBox="1"/>
          <p:nvPr/>
        </p:nvSpPr>
        <p:spPr>
          <a:xfrm>
            <a:off x="8103549" y="3344137"/>
            <a:ext cx="102102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“menos es más”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5" name="Google Shape;285;p15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86" name="Google Shape;286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7" name="Google Shape;287;p15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88" name="Google Shape;288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94148" y="4530178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15"/>
          <p:cNvSpPr txBox="1"/>
          <p:nvPr/>
        </p:nvSpPr>
        <p:spPr>
          <a:xfrm>
            <a:off x="1015364" y="1355864"/>
            <a:ext cx="7803183" cy="3544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La página de la Comisión Europea sobre eficiencia de los recursos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2000" b="0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https://ec.europa.eu/environment/resource_efficiency/</a:t>
            </a:r>
            <a:br>
              <a:rPr lang="en-GB" sz="2000" b="0" i="0" u="none" strike="noStrike" cap="none">
                <a:solidFill>
                  <a:srgbClr val="EF8600"/>
                </a:solidFill>
                <a:latin typeface="Arial"/>
                <a:ea typeface="Arial"/>
                <a:cs typeface="Arial"/>
                <a:sym typeface="Arial"/>
              </a:rPr>
            </a:br>
            <a:endParaRPr sz="2000" b="0" i="0" u="none" strike="noStrike" cap="none">
              <a:solidFill>
                <a:srgbClr val="EF86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Crecimiento ecológico en la UE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2000" b="0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https://ec.europa.eu/environment/green-growth/resource-efficiency/index_en.htm</a:t>
            </a:r>
            <a:br>
              <a:rPr lang="en-GB" sz="2000" b="0" i="0" u="none" strike="noStrike" cap="none">
                <a:solidFill>
                  <a:srgbClr val="EF8600"/>
                </a:solidFill>
                <a:latin typeface="Arial"/>
                <a:ea typeface="Arial"/>
                <a:cs typeface="Arial"/>
                <a:sym typeface="Arial"/>
              </a:rPr>
            </a:br>
            <a:endParaRPr sz="2000" b="0" i="0" u="none" strike="noStrike" cap="none">
              <a:solidFill>
                <a:srgbClr val="EF86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WRAP Negocios Innovadores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2000" b="0" i="0" u="sng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http://www.wrap.org.uk/content/innovative-business-models-0</a:t>
            </a: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15"/>
          <p:cNvSpPr txBox="1"/>
          <p:nvPr/>
        </p:nvSpPr>
        <p:spPr>
          <a:xfrm>
            <a:off x="1190175" y="242650"/>
            <a:ext cx="69915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Fuentes de información </a:t>
            </a:r>
            <a:r>
              <a:rPr lang="en-GB" sz="2800" b="1"/>
              <a:t>útil</a:t>
            </a:r>
            <a:r>
              <a:rPr lang="en-GB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5" name="Google Shape;295;p16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96" name="Google Shape;296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7" name="Google Shape;297;p16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98" name="Google Shape;298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16"/>
          <p:cNvSpPr txBox="1"/>
          <p:nvPr/>
        </p:nvSpPr>
        <p:spPr>
          <a:xfrm>
            <a:off x="1254642" y="154076"/>
            <a:ext cx="7027618" cy="56938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 resumen: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endParaRPr sz="28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GB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 eficiencia de los recursos añade valor a los productos y a la sostenibilidad de las empresas.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GB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 eficiencia de los recursos también reduce las emisiones de gases de efecto invernadero y ayuda a combatir el cambio climático.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GB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 realizan análisis y enfoques detallados de los sistemas comerciales y de producción con el objetivo de una mejora continua.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GB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 eficiencia de los recursos ofrece una ventaja competitiva para las empresas.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4" name="Google Shape;304;p17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05" name="Google Shape;305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6" name="Google Shape;306;p17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07" name="Google Shape;307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94148" y="4530178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7"/>
          <p:cNvSpPr txBox="1"/>
          <p:nvPr/>
        </p:nvSpPr>
        <p:spPr>
          <a:xfrm>
            <a:off x="877150" y="1177575"/>
            <a:ext cx="7803300" cy="3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¿Por qué deben las empresas emprender la eficiencia de los recursos?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A:  Para prevenir la contaminación por el plástic</a:t>
            </a:r>
            <a:r>
              <a:rPr lang="en-GB" sz="1500">
                <a:solidFill>
                  <a:schemeClr val="dk1"/>
                </a:solidFill>
              </a:rPr>
              <a:t>o</a:t>
            </a:r>
            <a:r>
              <a:rPr lang="en-GB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en los océanos del mundo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B: Para reducir la dependencia de los mercados de las materias primas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C:  Para reducir </a:t>
            </a:r>
            <a:r>
              <a:rPr lang="en-GB" sz="1500">
                <a:solidFill>
                  <a:schemeClr val="dk1"/>
                </a:solidFill>
              </a:rPr>
              <a:t>lo</a:t>
            </a:r>
            <a:r>
              <a:rPr lang="en-GB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 costes de fabricación 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D:  Para mejorar </a:t>
            </a:r>
            <a:r>
              <a:rPr lang="en-GB" sz="1500">
                <a:solidFill>
                  <a:schemeClr val="dk1"/>
                </a:solidFill>
              </a:rPr>
              <a:t>la</a:t>
            </a:r>
            <a:r>
              <a:rPr lang="en-GB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competitividad 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E:  Para mejorar su imagen corporativa  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F:  Para aumentar los costes de uso para los consumidores (en algunos casos)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17"/>
          <p:cNvSpPr txBox="1"/>
          <p:nvPr/>
        </p:nvSpPr>
        <p:spPr>
          <a:xfrm>
            <a:off x="1126375" y="242660"/>
            <a:ext cx="502194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1">
                <a:solidFill>
                  <a:schemeClr val="dk1"/>
                </a:solidFill>
              </a:rPr>
              <a:t>Cuestionario: </a:t>
            </a:r>
            <a:r>
              <a:rPr lang="en-GB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Pregunta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" name="Google Shape;314;p18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15" name="Google Shape;315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6" name="Google Shape;316;p18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17" name="Google Shape;317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94148" y="4530178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18"/>
          <p:cNvSpPr txBox="1"/>
          <p:nvPr/>
        </p:nvSpPr>
        <p:spPr>
          <a:xfrm>
            <a:off x="972358" y="1079920"/>
            <a:ext cx="7803183" cy="3544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¿Por qué deben las empresas emprender la eficiencia de los recursos?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A:  Para prevenir la contaminación plástica en los océanos del mundo</a:t>
            </a:r>
            <a:endParaRPr sz="13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B: Para reducir la dependencia de los mercados de las materias primas</a:t>
            </a:r>
            <a:endParaRPr sz="13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5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C:  Para reducir sus costes de fabricación </a:t>
            </a:r>
            <a:endParaRPr sz="13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5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D:  Para mejorar su competitividad </a:t>
            </a:r>
            <a:endParaRPr sz="13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5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5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E:  Para mejorar su imagen corporativa  </a:t>
            </a:r>
            <a:endParaRPr sz="13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F:  Para aumentar los costes de uso para los consumidores (en algunos casos)</a:t>
            </a:r>
            <a:endParaRPr sz="13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p18"/>
          <p:cNvSpPr txBox="1"/>
          <p:nvPr/>
        </p:nvSpPr>
        <p:spPr>
          <a:xfrm>
            <a:off x="1126375" y="242650"/>
            <a:ext cx="78033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1">
                <a:solidFill>
                  <a:schemeClr val="dk1"/>
                </a:solidFill>
              </a:rPr>
              <a:t>Cuestionario: </a:t>
            </a:r>
            <a:r>
              <a:rPr lang="en-GB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Respuesta a la Pregunta 1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4" name="Google Shape;324;p19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25" name="Google Shape;325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26" name="Google Shape;326;p19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27" name="Google Shape;327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94148" y="4530178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19"/>
          <p:cNvSpPr txBox="1"/>
          <p:nvPr/>
        </p:nvSpPr>
        <p:spPr>
          <a:xfrm>
            <a:off x="1126375" y="242660"/>
            <a:ext cx="502194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1">
                <a:solidFill>
                  <a:schemeClr val="dk1"/>
                </a:solidFill>
              </a:rPr>
              <a:t>Cuestionario: </a:t>
            </a:r>
            <a:r>
              <a:rPr lang="en-GB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Pregunta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9" name="Google Shape;329;p19"/>
          <p:cNvSpPr txBox="1"/>
          <p:nvPr/>
        </p:nvSpPr>
        <p:spPr>
          <a:xfrm>
            <a:off x="972358" y="1079920"/>
            <a:ext cx="7803183" cy="3544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¿Qué pasos hay que dar en un Mapa de Valor de los Recursos?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A: Desarrollar una definición de estrategias de mejora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B: Reducir la mano de obra en la empresa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C: Establecer los objetivos y las definiciones de los límites del proceso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D: Desarrollar un mapa de valor de los recursos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E: Cerrar el funcionamiento hasta que el proceso se complete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F: Recopilación de datos y sistema de clasificación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/>
          <p:nvPr/>
        </p:nvSpPr>
        <p:spPr>
          <a:xfrm>
            <a:off x="1217025" y="973975"/>
            <a:ext cx="6715800" cy="5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GB" sz="3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Resultados del aprendizaje </a:t>
            </a:r>
            <a:endParaRPr sz="3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2"/>
          <p:cNvSpPr/>
          <p:nvPr/>
        </p:nvSpPr>
        <p:spPr>
          <a:xfrm>
            <a:off x="-3735" y="4486297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2"/>
          <p:cNvSpPr/>
          <p:nvPr/>
        </p:nvSpPr>
        <p:spPr>
          <a:xfrm>
            <a:off x="1390630" y="4486297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2"/>
          <p:cNvSpPr/>
          <p:nvPr/>
        </p:nvSpPr>
        <p:spPr>
          <a:xfrm>
            <a:off x="2095933" y="4495675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2"/>
          <p:cNvSpPr/>
          <p:nvPr/>
        </p:nvSpPr>
        <p:spPr>
          <a:xfrm>
            <a:off x="3506538" y="4495675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2"/>
          <p:cNvSpPr/>
          <p:nvPr/>
        </p:nvSpPr>
        <p:spPr>
          <a:xfrm>
            <a:off x="2801235" y="4495675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2"/>
          <p:cNvSpPr/>
          <p:nvPr/>
        </p:nvSpPr>
        <p:spPr>
          <a:xfrm>
            <a:off x="4211840" y="4486297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2"/>
          <p:cNvSpPr/>
          <p:nvPr/>
        </p:nvSpPr>
        <p:spPr>
          <a:xfrm>
            <a:off x="4917143" y="4486297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2"/>
          <p:cNvSpPr/>
          <p:nvPr/>
        </p:nvSpPr>
        <p:spPr>
          <a:xfrm>
            <a:off x="6327748" y="4495675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"/>
          <p:cNvSpPr/>
          <p:nvPr/>
        </p:nvSpPr>
        <p:spPr>
          <a:xfrm>
            <a:off x="7033050" y="4495675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"/>
          <p:cNvSpPr/>
          <p:nvPr/>
        </p:nvSpPr>
        <p:spPr>
          <a:xfrm>
            <a:off x="7744095" y="4495672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2"/>
          <p:cNvSpPr/>
          <p:nvPr/>
        </p:nvSpPr>
        <p:spPr>
          <a:xfrm>
            <a:off x="8449398" y="4505050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4" name="Google Shape;104;p2"/>
          <p:cNvPicPr preferRelativeResize="0"/>
          <p:nvPr/>
        </p:nvPicPr>
        <p:blipFill rotWithShape="1">
          <a:blip r:embed="rId3">
            <a:alphaModFix/>
          </a:blip>
          <a:srcRect l="15258" t="13405" r="14543" b="18409"/>
          <a:stretch/>
        </p:blipFill>
        <p:spPr>
          <a:xfrm>
            <a:off x="5594313" y="4455500"/>
            <a:ext cx="761575" cy="739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2"/>
          <p:cNvPicPr preferRelativeResize="0"/>
          <p:nvPr/>
        </p:nvPicPr>
        <p:blipFill rotWithShape="1">
          <a:blip r:embed="rId4">
            <a:alphaModFix/>
          </a:blip>
          <a:srcRect l="17498" t="13405" r="12304" b="18409"/>
          <a:stretch/>
        </p:blipFill>
        <p:spPr>
          <a:xfrm>
            <a:off x="657572" y="4446125"/>
            <a:ext cx="761575" cy="739748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2"/>
          <p:cNvSpPr txBox="1"/>
          <p:nvPr/>
        </p:nvSpPr>
        <p:spPr>
          <a:xfrm>
            <a:off x="657572" y="1686749"/>
            <a:ext cx="8164800" cy="5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Al final de esta Unidad, serás capaz de identificar: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667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GB" sz="1500"/>
              <a:t>Las r</a:t>
            </a:r>
            <a:r>
              <a:rPr lang="en-GB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azones clave por las qu</a:t>
            </a:r>
            <a:r>
              <a:rPr lang="en-GB" sz="1500"/>
              <a:t>e</a:t>
            </a:r>
            <a:r>
              <a:rPr lang="en-GB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la eficiencia de los recursos es ventajosa para las empresas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667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GB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 importancia de </a:t>
            </a:r>
            <a:r>
              <a:rPr lang="en-GB" sz="1500"/>
              <a:t>ente</a:t>
            </a:r>
            <a:r>
              <a:rPr lang="en-GB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nder el coste interno de los "materiales" en el proceso de producción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667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GB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Planteamientos para llevar a cabo una planificación de la eficiencia de los recursos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667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GB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Ejemplos de mejora de los procesos incluidos en </a:t>
            </a:r>
            <a:r>
              <a:rPr lang="en-GB" sz="1500"/>
              <a:t>el</a:t>
            </a:r>
            <a:r>
              <a:rPr lang="en-GB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estudio de casos prácticos</a:t>
            </a:r>
            <a:endParaRPr sz="11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7" name="Google Shape;107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64750" y="185775"/>
            <a:ext cx="1374201" cy="659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034850" y="301775"/>
            <a:ext cx="1648699" cy="4709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9" name="Google Shape;109;p2"/>
          <p:cNvCxnSpPr/>
          <p:nvPr/>
        </p:nvCxnSpPr>
        <p:spPr>
          <a:xfrm rot="10800000" flipH="1">
            <a:off x="59525" y="992375"/>
            <a:ext cx="9180900" cy="9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4" name="Google Shape;334;p20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35" name="Google Shape;33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6" name="Google Shape;336;p20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37" name="Google Shape;337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94148" y="4530178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20"/>
          <p:cNvSpPr txBox="1"/>
          <p:nvPr/>
        </p:nvSpPr>
        <p:spPr>
          <a:xfrm>
            <a:off x="1137008" y="973101"/>
            <a:ext cx="7803300" cy="354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9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¿Qué pasos hay que dar en un Mapa de Valor de los Recursos?</a:t>
            </a:r>
            <a:endParaRPr sz="13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A: Desarrollar una definición de estrategias de mejora</a:t>
            </a:r>
            <a:endParaRPr sz="14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B: Reducir la mano de obra en la empresa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C: Establecer los objetivos y las definiciones de los límites del proceso</a:t>
            </a:r>
            <a:endParaRPr sz="14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D: Desarrollar un mapa de valor de los recursos</a:t>
            </a:r>
            <a:endParaRPr sz="14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E: Cerrar el funcionamiento hasta que el proceso se complete</a:t>
            </a: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F: Recopilación de datos y sistema de clasificación</a:t>
            </a:r>
            <a:endParaRPr sz="2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9" name="Google Shape;339;p20"/>
          <p:cNvSpPr txBox="1"/>
          <p:nvPr/>
        </p:nvSpPr>
        <p:spPr>
          <a:xfrm>
            <a:off x="1126375" y="242650"/>
            <a:ext cx="78903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1">
                <a:solidFill>
                  <a:schemeClr val="dk1"/>
                </a:solidFill>
              </a:rPr>
              <a:t>Cuestionario: </a:t>
            </a:r>
            <a:r>
              <a:rPr lang="en-GB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Respuesta a la Pregunta 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4" name="Google Shape;114;p3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15" name="Google Shape;11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6" name="Google Shape;116;p3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17" name="Google Shape;117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3"/>
          <p:cNvSpPr txBox="1"/>
          <p:nvPr/>
        </p:nvSpPr>
        <p:spPr>
          <a:xfrm>
            <a:off x="1028259" y="154076"/>
            <a:ext cx="8115741" cy="42473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Fundamento comercial para </a:t>
            </a:r>
            <a:r>
              <a:rPr lang="en-GB" sz="2800" b="1"/>
              <a:t>la</a:t>
            </a:r>
            <a:r>
              <a:rPr lang="en-GB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eficiencia de los recursos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 eficiencia en el uso de los recursos aporta una visión transformadora de la forma en que una empresa opera y presenta sus productos.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Véase este vídeo sobre cómo una empresa fabricante de baterías </a:t>
            </a:r>
            <a:r>
              <a:rPr lang="en-GB" sz="2000"/>
              <a:t>pasó de ser</a:t>
            </a:r>
            <a:r>
              <a:rPr lang="en-GB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un proveedor de energía móvil, y los numerosos cambios en la eficiencia de los recursos que han cambiado significativamente el futuro comercial de esa empresa:</a:t>
            </a:r>
            <a:endParaRPr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https://www.youtube.com/watch?v=-se_wEJ_KM4&amp;feature=youtu.be</a:t>
            </a:r>
            <a:endParaRPr sz="18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184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3" name="Google Shape;123;p4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24" name="Google Shape;124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5" name="Google Shape;125;p4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26" name="Google Shape;126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4"/>
          <p:cNvSpPr txBox="1"/>
          <p:nvPr/>
        </p:nvSpPr>
        <p:spPr>
          <a:xfrm>
            <a:off x="1028259" y="154076"/>
            <a:ext cx="8107641" cy="1169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Estructura de costes del sector de fabricación industrial alemán en 2014 (cifras en %)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8" name="Google Shape;128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9590" y="1553135"/>
            <a:ext cx="4682134" cy="3176291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4"/>
          <p:cNvSpPr txBox="1"/>
          <p:nvPr/>
        </p:nvSpPr>
        <p:spPr>
          <a:xfrm>
            <a:off x="5177790" y="1553135"/>
            <a:ext cx="3966210" cy="3046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GB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Est</a:t>
            </a:r>
            <a:r>
              <a:rPr lang="en-GB" sz="1500"/>
              <a:t>e</a:t>
            </a:r>
            <a:r>
              <a:rPr lang="en-GB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500"/>
              <a:t>gráfico</a:t>
            </a:r>
            <a:r>
              <a:rPr lang="en-GB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presenta los costes internos de las empresas del sector de fabricación industrial.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184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794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GB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Por materiales se entiende los componentes y las materias primas necesarios para la fabricación propiamente dicha. El coste de los materiales ha ido aumentando (del 36% al 43% entre 1993 y 2014).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184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GB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 el mismo período, el coste de la mano de obra ha bajado del 27% al 18%. .</a:t>
            </a:r>
            <a:r>
              <a:rPr lang="en-GB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4" name="Google Shape;134;p5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35" name="Google Shape;135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6" name="Google Shape;136;p5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37" name="Google Shape;137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5"/>
          <p:cNvSpPr txBox="1"/>
          <p:nvPr/>
        </p:nvSpPr>
        <p:spPr>
          <a:xfrm>
            <a:off x="623400" y="0"/>
            <a:ext cx="4284000" cy="483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-GB" sz="2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¿Por qué aumentar la eficiencia de los recursos? 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marR="0" lvl="0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GB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Reducción de la dependencia del mercado de materias primas (fluctuaciones de precios y disponibilidad)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marR="0" lvl="0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GB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Costes de fabricación más bajos 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marR="0" lvl="0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GB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Mejor</a:t>
            </a:r>
            <a:r>
              <a:rPr lang="en-GB" sz="1500">
                <a:solidFill>
                  <a:schemeClr val="dk1"/>
                </a:solidFill>
              </a:rPr>
              <a:t> </a:t>
            </a:r>
            <a:r>
              <a:rPr lang="en-GB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competitividad 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marR="0" lvl="0" indent="-33655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GB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Aumento de los ingresos para la organización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marR="0" lvl="0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GB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Mejor imagen </a:t>
            </a:r>
            <a:r>
              <a:rPr lang="en-GB" sz="1500">
                <a:solidFill>
                  <a:schemeClr val="dk1"/>
                </a:solidFill>
              </a:rPr>
              <a:t>corporativa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marR="0" lvl="0" indent="-3365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GB"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Costes de utilización más bajos para los consumidores (en algunos casos)</a:t>
            </a:r>
            <a:endParaRPr sz="15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39" name="Google Shape;139;p5"/>
          <p:cNvGraphicFramePr/>
          <p:nvPr/>
        </p:nvGraphicFramePr>
        <p:xfrm>
          <a:off x="5467455" y="1440164"/>
          <a:ext cx="3676545" cy="2454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r:id="rId6" imgW="3676545" imgH="2454094" progId="Photoshop.Image.13">
                  <p:embed/>
                </p:oleObj>
              </mc:Choice>
              <mc:Fallback>
                <p:oleObj r:id="rId6" imgW="3676545" imgH="2454094" progId="Photoshop.Image.13">
                  <p:embed/>
                  <p:pic>
                    <p:nvPicPr>
                      <p:cNvPr id="139" name="Google Shape;139;p5"/>
                      <p:cNvPicPr preferRelativeResize="0"/>
                      <p:nvPr/>
                    </p:nvPicPr>
                    <p:blipFill rotWithShape="1">
                      <a:blip r:embed="rId7">
                        <a:alphaModFix/>
                      </a:blip>
                      <a:srcRect/>
                      <a:stretch/>
                    </p:blipFill>
                    <p:spPr>
                      <a:xfrm>
                        <a:off x="5467455" y="1440164"/>
                        <a:ext cx="3676545" cy="24540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4" name="Google Shape;144;p6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45" name="Google Shape;145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6" name="Google Shape;146;p6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47" name="Google Shape;147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6"/>
          <p:cNvSpPr txBox="1"/>
          <p:nvPr/>
        </p:nvSpPr>
        <p:spPr>
          <a:xfrm>
            <a:off x="1028259" y="154076"/>
            <a:ext cx="8107641" cy="1169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¿Por qué las empresas deben aumentar la eficiencia de los recursos?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9" name="Google Shape;149;p6"/>
          <p:cNvPicPr preferRelativeResize="0"/>
          <p:nvPr/>
        </p:nvPicPr>
        <p:blipFill rotWithShape="1">
          <a:blip r:embed="rId5">
            <a:alphaModFix/>
          </a:blip>
          <a:srcRect l="59169" t="12983" r="3460" b="22544"/>
          <a:stretch/>
        </p:blipFill>
        <p:spPr>
          <a:xfrm>
            <a:off x="898683" y="1547833"/>
            <a:ext cx="2486486" cy="2910137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6"/>
          <p:cNvSpPr/>
          <p:nvPr/>
        </p:nvSpPr>
        <p:spPr>
          <a:xfrm>
            <a:off x="1371600" y="3006090"/>
            <a:ext cx="1577340" cy="308610"/>
          </a:xfrm>
          <a:prstGeom prst="curvedUpArrow">
            <a:avLst>
              <a:gd name="adj1" fmla="val 25000"/>
              <a:gd name="adj2" fmla="val 50000"/>
              <a:gd name="adj3" fmla="val 54630"/>
            </a:avLst>
          </a:prstGeom>
          <a:solidFill>
            <a:schemeClr val="accent1"/>
          </a:solidFill>
          <a:ln w="25400" cap="flat" cmpd="sng">
            <a:solidFill>
              <a:srgbClr val="BA7C2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6"/>
          <p:cNvSpPr txBox="1"/>
          <p:nvPr/>
        </p:nvSpPr>
        <p:spPr>
          <a:xfrm>
            <a:off x="1611630" y="2832583"/>
            <a:ext cx="94104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REDUCE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6"/>
          <p:cNvSpPr txBox="1"/>
          <p:nvPr/>
        </p:nvSpPr>
        <p:spPr>
          <a:xfrm>
            <a:off x="4089216" y="1040423"/>
            <a:ext cx="4315800" cy="378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•"/>
            </a:pPr>
            <a:r>
              <a:rPr lang="en-GB"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Reducir el coste de los materiales utilizados por la empresa por unidad de producción </a:t>
            </a:r>
            <a:r>
              <a:rPr lang="en-GB" sz="1900"/>
              <a:t>tiene</a:t>
            </a:r>
            <a:r>
              <a:rPr lang="en-GB"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900"/>
              <a:t>mucho</a:t>
            </a:r>
            <a:r>
              <a:rPr lang="en-GB"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sentido comercial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•"/>
            </a:pPr>
            <a:r>
              <a:rPr lang="en-GB"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Menos material y energía utilizados en la producción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•"/>
            </a:pPr>
            <a:r>
              <a:rPr lang="en-GB"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Reduce los costes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Char char="•"/>
            </a:pPr>
            <a:r>
              <a:rPr lang="en-GB" sz="19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Aumenta las ventajas competitivas en el mercado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7" name="Google Shape;157;p7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58" name="Google Shape;158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9" name="Google Shape;159;p7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0" name="Google Shape;160;p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7"/>
          <p:cNvSpPr txBox="1"/>
          <p:nvPr/>
        </p:nvSpPr>
        <p:spPr>
          <a:xfrm>
            <a:off x="1028259" y="154076"/>
            <a:ext cx="8107641" cy="1169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-GB" sz="2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Reduc</a:t>
            </a:r>
            <a:r>
              <a:rPr lang="en-GB" sz="2600" b="1"/>
              <a:t>ir</a:t>
            </a:r>
            <a:r>
              <a:rPr lang="en-GB" sz="2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las emisiones de gases de efecto invernadero </a:t>
            </a:r>
            <a:r>
              <a:rPr lang="en-GB" sz="2600" b="1"/>
              <a:t>a través</a:t>
            </a:r>
            <a:r>
              <a:rPr lang="en-GB" sz="2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2600" b="1"/>
              <a:t>de</a:t>
            </a:r>
            <a:r>
              <a:rPr lang="en-GB" sz="26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la eficiencia de los recursos</a:t>
            </a:r>
            <a:endParaRPr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7"/>
          <p:cNvSpPr txBox="1"/>
          <p:nvPr/>
        </p:nvSpPr>
        <p:spPr>
          <a:xfrm>
            <a:off x="1015364" y="1367350"/>
            <a:ext cx="3354821" cy="4154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GB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 reducción de la cantidad de materias primas o recursos tiene un impacto directo en las emisiones de gases de efecto invernadero.  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41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GB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Las empresas se enfrentan a </a:t>
            </a:r>
            <a:r>
              <a:rPr lang="en-GB" sz="1500"/>
              <a:t>impuestos</a:t>
            </a:r>
            <a:r>
              <a:rPr lang="en-GB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por sus emisiones de CO2.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41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Char char="•"/>
            </a:pPr>
            <a:r>
              <a:rPr lang="en-GB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 aumento de la eficiencia en el uso de los recursos y energía ahorra dinero a las empresas y mejora la valoración de su Responsabilidad Social Corporativa.</a:t>
            </a:r>
            <a:endParaRPr sz="13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63" name="Google Shape;163;p7"/>
          <p:cNvGraphicFramePr/>
          <p:nvPr/>
        </p:nvGraphicFramePr>
        <p:xfrm>
          <a:off x="4404665" y="1532898"/>
          <a:ext cx="4739335" cy="22869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r:id="rId6" imgW="4739335" imgH="2286976" progId="Photoshop.Image.13">
                  <p:embed/>
                </p:oleObj>
              </mc:Choice>
              <mc:Fallback>
                <p:oleObj r:id="rId6" imgW="4739335" imgH="2286976" progId="Photoshop.Image.13">
                  <p:embed/>
                  <p:pic>
                    <p:nvPicPr>
                      <p:cNvPr id="163" name="Google Shape;163;p7"/>
                      <p:cNvPicPr preferRelativeResize="0"/>
                      <p:nvPr/>
                    </p:nvPicPr>
                    <p:blipFill rotWithShape="1">
                      <a:blip r:embed="rId7">
                        <a:alphaModFix/>
                      </a:blip>
                      <a:srcRect/>
                      <a:stretch/>
                    </p:blipFill>
                    <p:spPr>
                      <a:xfrm>
                        <a:off x="4404665" y="1532898"/>
                        <a:ext cx="4739335" cy="22869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8" name="Google Shape;168;p8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9" name="Google Shape;169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0" name="Google Shape;170;p8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71" name="Google Shape;171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8"/>
          <p:cNvSpPr txBox="1"/>
          <p:nvPr/>
        </p:nvSpPr>
        <p:spPr>
          <a:xfrm>
            <a:off x="1028259" y="154076"/>
            <a:ext cx="8107641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</a:t>
            </a:r>
            <a:r>
              <a:rPr lang="en-GB" sz="2800" b="1"/>
              <a:t>i</a:t>
            </a:r>
            <a:r>
              <a:rPr lang="en-GB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scusi</a:t>
            </a:r>
            <a:r>
              <a:rPr lang="en-GB" sz="2800" b="1"/>
              <a:t>ón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8"/>
          <p:cNvSpPr txBox="1"/>
          <p:nvPr/>
        </p:nvSpPr>
        <p:spPr>
          <a:xfrm>
            <a:off x="1131789" y="1040418"/>
            <a:ext cx="4925881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Si el argumento comercial a favor de la eficiencia de los recursos es muy claro, ¿qué datos sería necesario reunir, qué evaluación se habría que llevar a cabo para ponerlo en práctica?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4" name="Google Shape;174;p8" descr="Merlin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03872" y="221083"/>
            <a:ext cx="3024027" cy="25301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9" name="Google Shape;179;p9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80" name="Google Shape;180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1" name="Google Shape;181;p9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82" name="Google Shape;182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9"/>
          <p:cNvSpPr txBox="1"/>
          <p:nvPr/>
        </p:nvSpPr>
        <p:spPr>
          <a:xfrm>
            <a:off x="1355900" y="308353"/>
            <a:ext cx="759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lang="en-GB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Escenarios para un análisis de la eficiencia de los recursos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9"/>
          <p:cNvSpPr txBox="1"/>
          <p:nvPr/>
        </p:nvSpPr>
        <p:spPr>
          <a:xfrm>
            <a:off x="765550" y="1370249"/>
            <a:ext cx="3806400" cy="250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GB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El análisis de la eficiencia de los recursos es un proceso evolutivo y continuo.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184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GB" sz="16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 trata de un enfoque de mejora continua que necesita considerar planteamientos alternativos para evaluar el sistema de producción y los procesos comerciales.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85" name="Google Shape;185;p9"/>
          <p:cNvGraphicFramePr/>
          <p:nvPr/>
        </p:nvGraphicFramePr>
        <p:xfrm>
          <a:off x="4930466" y="1309268"/>
          <a:ext cx="4213534" cy="2822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r:id="rId6" imgW="4213534" imgH="2822778" progId="Photoshop.Image.13">
                  <p:embed/>
                </p:oleObj>
              </mc:Choice>
              <mc:Fallback>
                <p:oleObj r:id="rId6" imgW="4213534" imgH="2822778" progId="Photoshop.Image.13">
                  <p:embed/>
                  <p:pic>
                    <p:nvPicPr>
                      <p:cNvPr id="185" name="Google Shape;185;p9"/>
                      <p:cNvPicPr preferRelativeResize="0"/>
                      <p:nvPr/>
                    </p:nvPicPr>
                    <p:blipFill rotWithShape="1">
                      <a:blip r:embed="rId7">
                        <a:alphaModFix/>
                      </a:blip>
                      <a:srcRect/>
                      <a:stretch/>
                    </p:blipFill>
                    <p:spPr>
                      <a:xfrm>
                        <a:off x="4930466" y="1309268"/>
                        <a:ext cx="4213534" cy="28227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1429</Words>
  <Application>Microsoft Macintosh PowerPoint</Application>
  <PresentationFormat>On-screen Show (16:9)</PresentationFormat>
  <Paragraphs>194</Paragraphs>
  <Slides>20</Slides>
  <Notes>20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Times New Roman</vt:lpstr>
      <vt:lpstr>Simple Light</vt:lpstr>
      <vt:lpstr>Photoshop.Image.13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Nelson Mendes</cp:lastModifiedBy>
  <cp:revision>1</cp:revision>
  <dcterms:modified xsi:type="dcterms:W3CDTF">2020-10-07T09:43:27Z</dcterms:modified>
</cp:coreProperties>
</file>