
<file path=[Content_Types].xml><?xml version="1.0" encoding="utf-8"?>
<Types xmlns="http://schemas.openxmlformats.org/package/2006/content-types">
  <Default Extension="bin" ContentType="application/vnd.openxmlformats-officedocument.oleObject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1296">
          <p15:clr>
            <a:srgbClr val="9AA0A6"/>
          </p15:clr>
        </p15:guide>
        <p15:guide id="4" orient="horz" pos="2774">
          <p15:clr>
            <a:srgbClr val="9AA0A6"/>
          </p15:clr>
        </p15:guide>
        <p15:guide id="5" orient="horz" pos="296">
          <p15:clr>
            <a:srgbClr val="9AA0A6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27" roundtripDataSignature="AMtx7miU5z6ChZI8r/dU7fUdwq4Qu1WQOg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Noemi Marchionatti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7" d="100"/>
          <a:sy n="107" d="100"/>
        </p:scale>
        <p:origin x="754" y="77"/>
      </p:cViewPr>
      <p:guideLst>
        <p:guide orient="horz" pos="1620"/>
        <p:guide pos="2880"/>
        <p:guide orient="horz" pos="1296"/>
        <p:guide orient="horz" pos="2774"/>
        <p:guide orient="horz" pos="2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customschemas.google.com/relationships/presentationmetadata" Target="metadata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05-07T13:39:54.729" idx="1">
    <p:pos x="0" y="882"/>
    <p:text>opening slide title: size48</p:text>
    <p:extLst>
      <p:ext uri="{C676402C-5697-4E1C-873F-D02D1690AC5C}">
        <p15:threadingInfo xmlns:p15="http://schemas.microsoft.com/office/powerpoint/2012/main" timeZoneBias="0"/>
      </p:ext>
      <p:ext uri="http://customooxmlschemas.google.com/">
  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commentPostId="AAAAIufMZWs"/>
      </p:ext>
    </p:extLs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2" name="Google Shape;5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Introductory slide</a:t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0" name="Google Shape;220;p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3" name="Google Shape;243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5" name="Google Shape;255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3" name="Google Shape;283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3" name="Google Shape;293;p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2" name="Google Shape;302;p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2" name="Google Shape;312;p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2" name="Google Shape;322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0" name="Google Shape;90;p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Slides with title and text</a:t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32" name="Google Shape;332;p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2" name="Google Shape;112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1" name="Google Shape;121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2" name="Google Shape;132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2" name="Google Shape;142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6" name="Google Shape;166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 sz="1200"/>
              <a:t>Alternative to the previous slide with image</a:t>
            </a:r>
            <a:endParaRPr sz="120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7" name="Google Shape;177;p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GB"/>
              <a:t>Alternative slide to the bulleted list slide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3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3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3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2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2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2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2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2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2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2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2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2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2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2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2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2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2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l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0" name="Google Shape;40;p2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3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3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sz="18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Arial"/>
              <a:buChar char="■"/>
              <a:defRPr sz="14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4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hyperlink" Target="http://www.wrap.org.uk/content/innovative-business-models-0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ec.europa.eu/environment/green-growth/resource-efficiency/index_en.htm" TargetMode="External"/><Relationship Id="rId5" Type="http://schemas.openxmlformats.org/officeDocument/2006/relationships/hyperlink" Target="https://ec.europa.eu/environment/resource_efficiency/" TargetMode="External"/><Relationship Id="rId4" Type="http://schemas.openxmlformats.org/officeDocument/2006/relationships/image" Target="../media/image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s://www.youtube.com/watch?v=-se_wEJ_KM4&amp;feature=youtu.be" TargetMode="External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4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Google Shape;54;p1"/>
          <p:cNvCxnSpPr/>
          <p:nvPr/>
        </p:nvCxnSpPr>
        <p:spPr>
          <a:xfrm rot="10800000" flipH="1">
            <a:off x="0" y="992375"/>
            <a:ext cx="9180900" cy="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5" name="Google Shape;55;p1"/>
          <p:cNvSpPr txBox="1"/>
          <p:nvPr/>
        </p:nvSpPr>
        <p:spPr>
          <a:xfrm>
            <a:off x="0" y="1386175"/>
            <a:ext cx="9273999" cy="140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800"/>
              <a:buFont typeface="Arial"/>
              <a:buNone/>
            </a:pPr>
            <a:r>
              <a:rPr lang="lt-LT" sz="3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Pagrindinės žiedinės ekonomikos problemos </a:t>
            </a:r>
            <a:endParaRPr lang="en-US" sz="3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15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lt-LT" sz="3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Išteklių efektyvumo atvejo analizė</a:t>
            </a:r>
            <a:endParaRPr lang="en-US" dirty="0"/>
          </a:p>
          <a:p>
            <a:pPr marL="0" marR="0" lvl="0" indent="0" algn="ctr" rtl="0">
              <a:lnSpc>
                <a:spcPct val="115000"/>
              </a:lnSpc>
              <a:spcBef>
                <a:spcPts val="1900"/>
              </a:spcBef>
              <a:spcAft>
                <a:spcPts val="160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lt-LT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Skyrius</a:t>
            </a:r>
            <a:r>
              <a:rPr lang="en-GB" sz="24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2A</a:t>
            </a:r>
            <a:endParaRPr sz="24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"/>
          <p:cNvSpPr/>
          <p:nvPr/>
        </p:nvSpPr>
        <p:spPr>
          <a:xfrm>
            <a:off x="-19975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"/>
          <p:cNvSpPr/>
          <p:nvPr/>
        </p:nvSpPr>
        <p:spPr>
          <a:xfrm>
            <a:off x="1390630" y="4486297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"/>
          <p:cNvSpPr/>
          <p:nvPr/>
        </p:nvSpPr>
        <p:spPr>
          <a:xfrm>
            <a:off x="685328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" name="Google Shape;59;p1"/>
          <p:cNvSpPr/>
          <p:nvPr/>
        </p:nvSpPr>
        <p:spPr>
          <a:xfrm>
            <a:off x="-10695" y="3821426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" name="Google Shape;60;p1"/>
          <p:cNvSpPr/>
          <p:nvPr/>
        </p:nvSpPr>
        <p:spPr>
          <a:xfrm>
            <a:off x="1390630" y="382702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1" name="Google Shape;61;p1"/>
          <p:cNvSpPr/>
          <p:nvPr/>
        </p:nvSpPr>
        <p:spPr>
          <a:xfrm>
            <a:off x="685328" y="382702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"/>
          <p:cNvSpPr/>
          <p:nvPr/>
        </p:nvSpPr>
        <p:spPr>
          <a:xfrm>
            <a:off x="2095933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3" name="Google Shape;63;p1"/>
          <p:cNvSpPr/>
          <p:nvPr/>
        </p:nvSpPr>
        <p:spPr>
          <a:xfrm>
            <a:off x="3506538" y="449567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4" name="Google Shape;64;p1"/>
          <p:cNvSpPr/>
          <p:nvPr/>
        </p:nvSpPr>
        <p:spPr>
          <a:xfrm>
            <a:off x="2801235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5" name="Google Shape;65;p1"/>
          <p:cNvSpPr/>
          <p:nvPr/>
        </p:nvSpPr>
        <p:spPr>
          <a:xfrm>
            <a:off x="3506538" y="3836403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6" name="Google Shape;66;p1"/>
          <p:cNvSpPr/>
          <p:nvPr/>
        </p:nvSpPr>
        <p:spPr>
          <a:xfrm>
            <a:off x="2801235" y="3836403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7" name="Google Shape;67;p1"/>
          <p:cNvSpPr/>
          <p:nvPr/>
        </p:nvSpPr>
        <p:spPr>
          <a:xfrm>
            <a:off x="4211840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8" name="Google Shape;68;p1"/>
          <p:cNvSpPr/>
          <p:nvPr/>
        </p:nvSpPr>
        <p:spPr>
          <a:xfrm>
            <a:off x="5622445" y="4486297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" name="Google Shape;69;p1"/>
          <p:cNvSpPr/>
          <p:nvPr/>
        </p:nvSpPr>
        <p:spPr>
          <a:xfrm>
            <a:off x="4917143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0" name="Google Shape;70;p1"/>
          <p:cNvSpPr/>
          <p:nvPr/>
        </p:nvSpPr>
        <p:spPr>
          <a:xfrm>
            <a:off x="4211840" y="382702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1" name="Google Shape;71;p1"/>
          <p:cNvSpPr/>
          <p:nvPr/>
        </p:nvSpPr>
        <p:spPr>
          <a:xfrm>
            <a:off x="5622445" y="382702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" name="Google Shape;72;p1"/>
          <p:cNvSpPr/>
          <p:nvPr/>
        </p:nvSpPr>
        <p:spPr>
          <a:xfrm>
            <a:off x="4917143" y="382702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Google Shape;73;p1"/>
          <p:cNvSpPr/>
          <p:nvPr/>
        </p:nvSpPr>
        <p:spPr>
          <a:xfrm>
            <a:off x="6327748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Google Shape;74;p1"/>
          <p:cNvSpPr/>
          <p:nvPr/>
        </p:nvSpPr>
        <p:spPr>
          <a:xfrm>
            <a:off x="7033050" y="449567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Google Shape;75;p1"/>
          <p:cNvSpPr/>
          <p:nvPr/>
        </p:nvSpPr>
        <p:spPr>
          <a:xfrm>
            <a:off x="6327748" y="3836403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" name="Google Shape;76;p1"/>
          <p:cNvSpPr/>
          <p:nvPr/>
        </p:nvSpPr>
        <p:spPr>
          <a:xfrm>
            <a:off x="7033050" y="3836403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"/>
          <p:cNvSpPr/>
          <p:nvPr/>
        </p:nvSpPr>
        <p:spPr>
          <a:xfrm>
            <a:off x="7744095" y="3836400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"/>
          <p:cNvSpPr/>
          <p:nvPr/>
        </p:nvSpPr>
        <p:spPr>
          <a:xfrm>
            <a:off x="8449398" y="4505050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"/>
          <p:cNvSpPr/>
          <p:nvPr/>
        </p:nvSpPr>
        <p:spPr>
          <a:xfrm>
            <a:off x="8449398" y="3845778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0" name="Google Shape;80;p1"/>
          <p:cNvPicPr preferRelativeResize="0"/>
          <p:nvPr/>
        </p:nvPicPr>
        <p:blipFill rotWithShape="1">
          <a:blip r:embed="rId3">
            <a:alphaModFix/>
          </a:blip>
          <a:srcRect t="13403"/>
          <a:stretch/>
        </p:blipFill>
        <p:spPr>
          <a:xfrm>
            <a:off x="7554275" y="4486300"/>
            <a:ext cx="1084951" cy="939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"/>
          <p:cNvPicPr preferRelativeResize="0"/>
          <p:nvPr/>
        </p:nvPicPr>
        <p:blipFill rotWithShape="1">
          <a:blip r:embed="rId4">
            <a:alphaModFix/>
          </a:blip>
          <a:srcRect l="17498" t="13405" r="12304" b="18409"/>
          <a:stretch/>
        </p:blipFill>
        <p:spPr>
          <a:xfrm>
            <a:off x="2067800" y="3786850"/>
            <a:ext cx="761575" cy="739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82" name="Google Shape;82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64750" y="185775"/>
            <a:ext cx="1374201" cy="65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" name="Google Shape;83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34850" y="301775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"/>
          <p:cNvSpPr/>
          <p:nvPr/>
        </p:nvSpPr>
        <p:spPr>
          <a:xfrm>
            <a:off x="4457225" y="2417862"/>
            <a:ext cx="2295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1"/>
          <p:cNvSpPr/>
          <p:nvPr/>
        </p:nvSpPr>
        <p:spPr>
          <a:xfrm>
            <a:off x="4457225" y="2417862"/>
            <a:ext cx="2295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" name="Google Shape;86;p1"/>
          <p:cNvSpPr/>
          <p:nvPr/>
        </p:nvSpPr>
        <p:spPr>
          <a:xfrm>
            <a:off x="4457225" y="2417862"/>
            <a:ext cx="2295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"/>
          <p:cNvSpPr/>
          <p:nvPr/>
        </p:nvSpPr>
        <p:spPr>
          <a:xfrm>
            <a:off x="4457225" y="2417862"/>
            <a:ext cx="22955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 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0" name="Google Shape;190;p10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1" name="Google Shape;191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2" name="Google Shape;192;p10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93" name="Google Shape;193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10"/>
          <p:cNvSpPr txBox="1"/>
          <p:nvPr/>
        </p:nvSpPr>
        <p:spPr>
          <a:xfrm>
            <a:off x="1435395" y="255181"/>
            <a:ext cx="662408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Išteklių vertės žemėlapio kūrimas </a:t>
            </a:r>
            <a:endParaRPr dirty="0"/>
          </a:p>
        </p:txBody>
      </p:sp>
      <p:sp>
        <p:nvSpPr>
          <p:cNvPr id="195" name="Google Shape;195;p10"/>
          <p:cNvSpPr txBox="1"/>
          <p:nvPr/>
        </p:nvSpPr>
        <p:spPr>
          <a:xfrm>
            <a:off x="1180214" y="1127051"/>
            <a:ext cx="1806559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4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Verslai privalo prisiimti suprantamą žemėlapio kūrimo procesą savo verslo </a:t>
            </a:r>
            <a:r>
              <a:rPr lang="lt-LT" sz="14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opercijose</a:t>
            </a:r>
            <a:endParaRPr dirty="0"/>
          </a:p>
        </p:txBody>
      </p:sp>
      <p:sp>
        <p:nvSpPr>
          <p:cNvPr id="196" name="Google Shape;196;p10"/>
          <p:cNvSpPr txBox="1"/>
          <p:nvPr/>
        </p:nvSpPr>
        <p:spPr>
          <a:xfrm>
            <a:off x="1297172" y="4609750"/>
            <a:ext cx="504489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Šaltinis</a:t>
            </a:r>
            <a:r>
              <a:rPr lang="en-GB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Papetti</a:t>
            </a:r>
            <a:r>
              <a:rPr lang="en-GB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et al., 2019</a:t>
            </a:r>
            <a:endParaRPr dirty="0"/>
          </a:p>
        </p:txBody>
      </p:sp>
      <p:grpSp>
        <p:nvGrpSpPr>
          <p:cNvPr id="197" name="Google Shape;197;p10"/>
          <p:cNvGrpSpPr/>
          <p:nvPr/>
        </p:nvGrpSpPr>
        <p:grpSpPr>
          <a:xfrm>
            <a:off x="3563654" y="855686"/>
            <a:ext cx="4343190" cy="4192643"/>
            <a:chOff x="751072" y="335"/>
            <a:chExt cx="4343190" cy="4192643"/>
          </a:xfrm>
        </p:grpSpPr>
        <p:sp>
          <p:nvSpPr>
            <p:cNvPr id="198" name="Google Shape;198;p10"/>
            <p:cNvSpPr/>
            <p:nvPr/>
          </p:nvSpPr>
          <p:spPr>
            <a:xfrm>
              <a:off x="2289042" y="335"/>
              <a:ext cx="1267250" cy="1267250"/>
            </a:xfrm>
            <a:prstGeom prst="ellipse">
              <a:avLst/>
            </a:prstGeom>
            <a:solidFill>
              <a:schemeClr val="accent2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" name="Google Shape;199;p10"/>
            <p:cNvSpPr txBox="1"/>
            <p:nvPr/>
          </p:nvSpPr>
          <p:spPr>
            <a:xfrm>
              <a:off x="2474626" y="185919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1. </a:t>
              </a:r>
              <a:r>
                <a:rPr lang="lt-LT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Tikslų ir ribų apibrėžimas</a:t>
              </a:r>
              <a:endParaRPr dirty="0"/>
            </a:p>
          </p:txBody>
        </p:sp>
        <p:sp>
          <p:nvSpPr>
            <p:cNvPr id="200" name="Google Shape;200;p10"/>
            <p:cNvSpPr/>
            <p:nvPr/>
          </p:nvSpPr>
          <p:spPr>
            <a:xfrm rot="2160000">
              <a:off x="3516008" y="973224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" name="Google Shape;201;p10"/>
            <p:cNvSpPr txBox="1"/>
            <p:nvPr/>
          </p:nvSpPr>
          <p:spPr>
            <a:xfrm rot="2160000">
              <a:off x="3525631" y="1029147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2" name="Google Shape;202;p10"/>
            <p:cNvSpPr/>
            <p:nvPr/>
          </p:nvSpPr>
          <p:spPr>
            <a:xfrm>
              <a:off x="3827012" y="1117736"/>
              <a:ext cx="1267250" cy="1267250"/>
            </a:xfrm>
            <a:prstGeom prst="ellipse">
              <a:avLst/>
            </a:prstGeom>
            <a:solidFill>
              <a:srgbClr val="3D3838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" name="Google Shape;203;p10"/>
            <p:cNvSpPr txBox="1"/>
            <p:nvPr/>
          </p:nvSpPr>
          <p:spPr>
            <a:xfrm>
              <a:off x="4012596" y="1303320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2. </a:t>
              </a:r>
              <a:r>
                <a:rPr lang="lt-LT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Materialinių srautų žemėlapio kūrimas </a:t>
              </a:r>
              <a:endParaRPr dirty="0"/>
            </a:p>
          </p:txBody>
        </p:sp>
        <p:sp>
          <p:nvSpPr>
            <p:cNvPr id="204" name="Google Shape;204;p10"/>
            <p:cNvSpPr/>
            <p:nvPr/>
          </p:nvSpPr>
          <p:spPr>
            <a:xfrm rot="6480000">
              <a:off x="4001896" y="2432467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3D383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" name="Google Shape;205;p10"/>
            <p:cNvSpPr txBox="1"/>
            <p:nvPr/>
          </p:nvSpPr>
          <p:spPr>
            <a:xfrm rot="-4320000">
              <a:off x="4067851" y="2470087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06" name="Google Shape;206;p10"/>
            <p:cNvSpPr/>
            <p:nvPr/>
          </p:nvSpPr>
          <p:spPr>
            <a:xfrm>
              <a:off x="3239560" y="2925728"/>
              <a:ext cx="1267250" cy="1267250"/>
            </a:xfrm>
            <a:prstGeom prst="ellipse">
              <a:avLst/>
            </a:prstGeom>
            <a:solidFill>
              <a:srgbClr val="5B4E4E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" name="Google Shape;207;p10"/>
            <p:cNvSpPr txBox="1"/>
            <p:nvPr/>
          </p:nvSpPr>
          <p:spPr>
            <a:xfrm>
              <a:off x="3425144" y="3111312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3. </a:t>
              </a:r>
              <a:r>
                <a:rPr lang="lt-LT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Duomenų rinkimas </a:t>
              </a:r>
              <a:endParaRPr dirty="0"/>
            </a:p>
          </p:txBody>
        </p:sp>
        <p:sp>
          <p:nvSpPr>
            <p:cNvPr id="208" name="Google Shape;208;p10"/>
            <p:cNvSpPr/>
            <p:nvPr/>
          </p:nvSpPr>
          <p:spPr>
            <a:xfrm rot="10800000">
              <a:off x="2764221" y="3345505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5B4E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" name="Google Shape;209;p10"/>
            <p:cNvSpPr txBox="1"/>
            <p:nvPr/>
          </p:nvSpPr>
          <p:spPr>
            <a:xfrm>
              <a:off x="2864992" y="3431044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0" name="Google Shape;210;p10"/>
            <p:cNvSpPr/>
            <p:nvPr/>
          </p:nvSpPr>
          <p:spPr>
            <a:xfrm>
              <a:off x="1338524" y="2925728"/>
              <a:ext cx="1267250" cy="1267250"/>
            </a:xfrm>
            <a:prstGeom prst="ellipse">
              <a:avLst/>
            </a:prstGeom>
            <a:solidFill>
              <a:srgbClr val="7B6363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" name="Google Shape;211;p10"/>
            <p:cNvSpPr txBox="1"/>
            <p:nvPr/>
          </p:nvSpPr>
          <p:spPr>
            <a:xfrm>
              <a:off x="1524108" y="3111312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4. </a:t>
              </a:r>
              <a:r>
                <a:rPr lang="lt-LT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Vertės žemėlapio kūrimas </a:t>
              </a:r>
              <a:endParaRPr dirty="0"/>
            </a:p>
          </p:txBody>
        </p:sp>
        <p:sp>
          <p:nvSpPr>
            <p:cNvPr id="212" name="Google Shape;212;p10"/>
            <p:cNvSpPr/>
            <p:nvPr/>
          </p:nvSpPr>
          <p:spPr>
            <a:xfrm rot="-6480000">
              <a:off x="1513408" y="2450550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7B636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10"/>
            <p:cNvSpPr txBox="1"/>
            <p:nvPr/>
          </p:nvSpPr>
          <p:spPr>
            <a:xfrm rot="4320000">
              <a:off x="1579363" y="2584008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14" name="Google Shape;214;p10"/>
            <p:cNvSpPr/>
            <p:nvPr/>
          </p:nvSpPr>
          <p:spPr>
            <a:xfrm>
              <a:off x="751072" y="1117736"/>
              <a:ext cx="1267250" cy="1267250"/>
            </a:xfrm>
            <a:prstGeom prst="ellipse">
              <a:avLst/>
            </a:prstGeom>
            <a:solidFill>
              <a:srgbClr val="9D7575"/>
            </a:solidFill>
            <a:ln w="254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10"/>
            <p:cNvSpPr txBox="1"/>
            <p:nvPr/>
          </p:nvSpPr>
          <p:spPr>
            <a:xfrm>
              <a:off x="936656" y="1303320"/>
              <a:ext cx="896082" cy="89608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2700" tIns="12700" rIns="12700" bIns="1270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000"/>
                <a:buFont typeface="Arial"/>
                <a:buNone/>
              </a:pPr>
              <a:r>
                <a:rPr lang="en-GB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5.</a:t>
              </a:r>
              <a:r>
                <a:rPr lang="lt-LT" sz="1000" b="0" i="0" u="none" strike="noStrike" cap="none" dirty="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 Tobulėjimo strategijos</a:t>
              </a:r>
              <a:endParaRPr dirty="0"/>
            </a:p>
          </p:txBody>
        </p:sp>
        <p:sp>
          <p:nvSpPr>
            <p:cNvPr id="216" name="Google Shape;216;p10"/>
            <p:cNvSpPr/>
            <p:nvPr/>
          </p:nvSpPr>
          <p:spPr>
            <a:xfrm rot="-2160000">
              <a:off x="1978038" y="984400"/>
              <a:ext cx="335905" cy="427697"/>
            </a:xfrm>
            <a:prstGeom prst="rightArrow">
              <a:avLst>
                <a:gd name="adj1" fmla="val 60000"/>
                <a:gd name="adj2" fmla="val 50000"/>
              </a:avLst>
            </a:prstGeom>
            <a:solidFill>
              <a:srgbClr val="9D757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10"/>
            <p:cNvSpPr txBox="1"/>
            <p:nvPr/>
          </p:nvSpPr>
          <p:spPr>
            <a:xfrm rot="-2160000">
              <a:off x="1987661" y="1099555"/>
              <a:ext cx="235134" cy="25661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00"/>
                <a:buFont typeface="Arial"/>
                <a:buNone/>
              </a:pPr>
              <a:endParaRPr sz="80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22" name="Google Shape;222;p11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3" name="Google Shape;223;p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4" name="Google Shape;224;p11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25" name="Google Shape;225;p1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26" name="Google Shape;226;p11"/>
          <p:cNvSpPr txBox="1"/>
          <p:nvPr/>
        </p:nvSpPr>
        <p:spPr>
          <a:xfrm>
            <a:off x="1190847" y="244549"/>
            <a:ext cx="7251404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Atvejo studija – </a:t>
            </a:r>
            <a:r>
              <a:rPr lang="en-GB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Packaging – Automation and Engineering GmbH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27" name="Google Shape;227;p1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572000" y="1378272"/>
            <a:ext cx="4542773" cy="2742806"/>
          </a:xfrm>
          <a:prstGeom prst="rect">
            <a:avLst/>
          </a:prstGeom>
          <a:noFill/>
          <a:ln>
            <a:noFill/>
          </a:ln>
        </p:spPr>
      </p:pic>
      <p:sp>
        <p:nvSpPr>
          <p:cNvPr id="228" name="Google Shape;228;p11"/>
          <p:cNvSpPr txBox="1"/>
          <p:nvPr/>
        </p:nvSpPr>
        <p:spPr>
          <a:xfrm>
            <a:off x="1015364" y="1367350"/>
            <a:ext cx="3354821" cy="24313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600" b="1" dirty="0"/>
              <a:t>Situacija:</a:t>
            </a:r>
            <a:r>
              <a:rPr lang="en-GB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+1 </a:t>
            </a: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milijonas tonų pakavimo plėvelės per metus naudojama apvilkti PET butelius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6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Problem</a:t>
            </a:r>
            <a:r>
              <a:rPr lang="lt-LT" sz="16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</a:t>
            </a:r>
            <a:r>
              <a:rPr lang="en-GB" sz="16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lt-LT" sz="160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Didelis medžiagų naudojimas paprastesniam transportavimui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29" name="Google Shape;229;p11"/>
          <p:cNvSpPr txBox="1"/>
          <p:nvPr/>
        </p:nvSpPr>
        <p:spPr>
          <a:xfrm>
            <a:off x="4532991" y="4132696"/>
            <a:ext cx="513313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Source: greengrowthknowledge.org</a:t>
            </a: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34" name="Google Shape;234;p12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5" name="Google Shape;235;p1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36" name="Google Shape;236;p12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37" name="Google Shape;237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12"/>
          <p:cNvSpPr txBox="1"/>
          <p:nvPr/>
        </p:nvSpPr>
        <p:spPr>
          <a:xfrm>
            <a:off x="1137684" y="329609"/>
            <a:ext cx="6785941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Atvejo studija</a:t>
            </a:r>
            <a:r>
              <a:rPr lang="en-GB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– Packaging – Automation and Engineering GmbH</a:t>
            </a:r>
            <a:endParaRPr dirty="0"/>
          </a:p>
        </p:txBody>
      </p:sp>
      <p:sp>
        <p:nvSpPr>
          <p:cNvPr id="239" name="Google Shape;239;p12"/>
          <p:cNvSpPr txBox="1"/>
          <p:nvPr/>
        </p:nvSpPr>
        <p:spPr>
          <a:xfrm>
            <a:off x="1015364" y="1367350"/>
            <a:ext cx="3354821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6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Sprendimas</a:t>
            </a:r>
            <a:r>
              <a:rPr lang="en-GB" sz="16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</a:t>
            </a:r>
            <a:r>
              <a:rPr lang="en-GB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Ištekliams efektyvus pakavimas. Plastikinė rankovė suklijuoja butelius į vieną krūvą.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40" name="Google Shape;240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52886" y="1615498"/>
            <a:ext cx="4205514" cy="21379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5" name="Google Shape;245;p13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6" name="Google Shape;246;p1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47" name="Google Shape;247;p13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48" name="Google Shape;248;p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49" name="Google Shape;249;p13"/>
          <p:cNvSpPr txBox="1"/>
          <p:nvPr/>
        </p:nvSpPr>
        <p:spPr>
          <a:xfrm>
            <a:off x="1339702" y="233916"/>
            <a:ext cx="7485321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Medžiagoms efektyvi pastato infrastruktūra ir energetiškai efektyvūs pastatai</a:t>
            </a:r>
            <a:endParaRPr sz="28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50" name="Google Shape;250;p13"/>
          <p:cNvPicPr preferRelativeResize="0"/>
          <p:nvPr/>
        </p:nvPicPr>
        <p:blipFill rotWithShape="1">
          <a:blip r:embed="rId5">
            <a:alphaModFix/>
          </a:blip>
          <a:srcRect l="13549" t="30689" r="20393" b="14691"/>
          <a:stretch/>
        </p:blipFill>
        <p:spPr>
          <a:xfrm>
            <a:off x="746154" y="2047976"/>
            <a:ext cx="6397385" cy="2927189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13"/>
          <p:cNvSpPr txBox="1"/>
          <p:nvPr/>
        </p:nvSpPr>
        <p:spPr>
          <a:xfrm>
            <a:off x="1339702" y="1479480"/>
            <a:ext cx="7404320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Veiklos patalpos kuriamos taip, kad būtų optimalios energijos ir vandens naudojime</a:t>
            </a:r>
            <a:endParaRPr dirty="0"/>
          </a:p>
        </p:txBody>
      </p:sp>
      <p:sp>
        <p:nvSpPr>
          <p:cNvPr id="252" name="Google Shape;252;p13"/>
          <p:cNvSpPr txBox="1"/>
          <p:nvPr/>
        </p:nvSpPr>
        <p:spPr>
          <a:xfrm>
            <a:off x="5007421" y="4720155"/>
            <a:ext cx="2136119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Šaltinis</a:t>
            </a:r>
            <a:r>
              <a:rPr lang="en-GB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www.archlab.de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CDBE682-4357-4CC4-BEC8-71D1579BD5F0}"/>
              </a:ext>
            </a:extLst>
          </p:cNvPr>
          <p:cNvSpPr txBox="1"/>
          <p:nvPr/>
        </p:nvSpPr>
        <p:spPr>
          <a:xfrm>
            <a:off x="7429500" y="2047976"/>
            <a:ext cx="1648699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900" b="1" dirty="0"/>
              <a:t>Iš viršaus:</a:t>
            </a:r>
          </a:p>
          <a:p>
            <a:r>
              <a:rPr lang="lt-LT" sz="900" dirty="0"/>
              <a:t>Pastato ertmių izoliavimas</a:t>
            </a:r>
          </a:p>
          <a:p>
            <a:r>
              <a:rPr lang="lt-LT" sz="900" dirty="0"/>
              <a:t>Energetiškai efektyvus apšvietimas</a:t>
            </a:r>
          </a:p>
          <a:p>
            <a:r>
              <a:rPr lang="lt-LT" sz="900" dirty="0"/>
              <a:t>Lietaus vandens panaudojimas</a:t>
            </a:r>
          </a:p>
          <a:p>
            <a:r>
              <a:rPr lang="lt-LT" sz="900" dirty="0"/>
              <a:t>Vėsinimas ir oro kondicionavimas</a:t>
            </a:r>
          </a:p>
          <a:p>
            <a:r>
              <a:rPr lang="lt-LT" sz="900" dirty="0"/>
              <a:t>Šildymo technologija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57" name="Google Shape;257;p14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58" name="Google Shape;258;p1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59" name="Google Shape;259;p14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60" name="Google Shape;260;p1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61" name="Google Shape;261;p14"/>
          <p:cNvSpPr txBox="1"/>
          <p:nvPr/>
        </p:nvSpPr>
        <p:spPr>
          <a:xfrm>
            <a:off x="1036359" y="154076"/>
            <a:ext cx="7910103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Chemikalų nuomos verslo modelis</a:t>
            </a:r>
            <a:endParaRPr dirty="0"/>
          </a:p>
        </p:txBody>
      </p:sp>
      <p:sp>
        <p:nvSpPr>
          <p:cNvPr id="262" name="Google Shape;262;p14"/>
          <p:cNvSpPr txBox="1"/>
          <p:nvPr/>
        </p:nvSpPr>
        <p:spPr>
          <a:xfrm>
            <a:off x="1711842" y="4712425"/>
            <a:ext cx="5559258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200" b="1" dirty="0"/>
              <a:t>Šaltinis</a:t>
            </a:r>
            <a:r>
              <a:rPr lang="en-GB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: </a:t>
            </a:r>
            <a:r>
              <a:rPr lang="en-GB" sz="1200" b="1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Sena</a:t>
            </a:r>
            <a:r>
              <a:rPr lang="en-GB" sz="12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Peiris</a:t>
            </a:r>
            <a:endParaRPr dirty="0"/>
          </a:p>
        </p:txBody>
      </p:sp>
      <p:sp>
        <p:nvSpPr>
          <p:cNvPr id="263" name="Google Shape;263;p14"/>
          <p:cNvSpPr txBox="1"/>
          <p:nvPr/>
        </p:nvSpPr>
        <p:spPr>
          <a:xfrm>
            <a:off x="951866" y="4271213"/>
            <a:ext cx="687319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dirty="0"/>
              <a:t>Gyvybiškai svarbu, kad būtų noras ir kultūrinė trauka korporacijoje, kad ji būtų efektyvi. </a:t>
            </a:r>
            <a:endParaRPr dirty="0"/>
          </a:p>
        </p:txBody>
      </p:sp>
      <p:sp>
        <p:nvSpPr>
          <p:cNvPr id="264" name="Google Shape;264;p14"/>
          <p:cNvSpPr/>
          <p:nvPr/>
        </p:nvSpPr>
        <p:spPr>
          <a:xfrm>
            <a:off x="1688183" y="1985305"/>
            <a:ext cx="2029582" cy="1267691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Medžiagos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lt-LT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kaštai</a:t>
            </a:r>
            <a:r>
              <a:rPr lang="en-GB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, </a:t>
            </a:r>
            <a:r>
              <a:rPr lang="lt-LT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apimtis</a:t>
            </a:r>
            <a:r>
              <a:rPr lang="en-GB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</p:txBody>
      </p:sp>
      <p:sp>
        <p:nvSpPr>
          <p:cNvPr id="265" name="Google Shape;265;p14"/>
          <p:cNvSpPr/>
          <p:nvPr/>
        </p:nvSpPr>
        <p:spPr>
          <a:xfrm>
            <a:off x="5836361" y="2019307"/>
            <a:ext cx="2029582" cy="1267691"/>
          </a:xfrm>
          <a:prstGeom prst="rect">
            <a:avLst/>
          </a:prstGeom>
          <a:solidFill>
            <a:srgbClr val="0070C0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Gyvavimo ciklo kaštai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(</a:t>
            </a:r>
            <a:r>
              <a:rPr lang="lt-LT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medžiagos, darbas, atliekų valdymas</a:t>
            </a:r>
            <a:r>
              <a:rPr lang="en-GB"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)</a:t>
            </a:r>
            <a:endParaRPr dirty="0"/>
          </a:p>
        </p:txBody>
      </p:sp>
      <p:sp>
        <p:nvSpPr>
          <p:cNvPr id="266" name="Google Shape;266;p14"/>
          <p:cNvSpPr txBox="1"/>
          <p:nvPr/>
        </p:nvSpPr>
        <p:spPr>
          <a:xfrm>
            <a:off x="1560137" y="1142557"/>
            <a:ext cx="2229300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1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Tradicinio verslo modelis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1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Prieštaraujanti motyvacija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100" b="0" i="0" u="none" strike="noStrike" cap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Prekių pristatymas</a:t>
            </a:r>
            <a:endParaRPr dirty="0"/>
          </a:p>
        </p:txBody>
      </p:sp>
      <p:sp>
        <p:nvSpPr>
          <p:cNvPr id="267" name="Google Shape;267;p14"/>
          <p:cNvSpPr txBox="1"/>
          <p:nvPr/>
        </p:nvSpPr>
        <p:spPr>
          <a:xfrm>
            <a:off x="5731252" y="1096515"/>
            <a:ext cx="2239800" cy="7694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1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Chemikalų nuomos modelis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1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1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Kartu einanti motyvacija</a:t>
            </a:r>
            <a:endParaRPr dirty="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100" b="0" i="0" u="none" strike="noStrike" cap="none" dirty="0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Paslaugų </a:t>
            </a:r>
            <a:r>
              <a:rPr lang="lt-LT" sz="1100" b="0" i="0" u="none" strike="noStrike" cap="none" dirty="0" err="1">
                <a:solidFill>
                  <a:srgbClr val="0070C0"/>
                </a:solidFill>
                <a:latin typeface="Arial"/>
                <a:ea typeface="Arial"/>
                <a:cs typeface="Arial"/>
                <a:sym typeface="Arial"/>
              </a:rPr>
              <a:t>pristaymas</a:t>
            </a:r>
            <a:endParaRPr dirty="0"/>
          </a:p>
        </p:txBody>
      </p:sp>
      <p:sp>
        <p:nvSpPr>
          <p:cNvPr id="268" name="Google Shape;268;p14"/>
          <p:cNvSpPr txBox="1"/>
          <p:nvPr/>
        </p:nvSpPr>
        <p:spPr>
          <a:xfrm>
            <a:off x="575646" y="1638723"/>
            <a:ext cx="105587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Tiekėjas</a:t>
            </a:r>
            <a:endParaRPr dirty="0"/>
          </a:p>
        </p:txBody>
      </p:sp>
      <p:sp>
        <p:nvSpPr>
          <p:cNvPr id="269" name="Google Shape;269;p14"/>
          <p:cNvSpPr txBox="1"/>
          <p:nvPr/>
        </p:nvSpPr>
        <p:spPr>
          <a:xfrm>
            <a:off x="3631092" y="1664613"/>
            <a:ext cx="105587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Vartotojas</a:t>
            </a:r>
            <a:endParaRPr dirty="0"/>
          </a:p>
        </p:txBody>
      </p:sp>
      <p:sp>
        <p:nvSpPr>
          <p:cNvPr id="270" name="Google Shape;270;p14"/>
          <p:cNvSpPr txBox="1"/>
          <p:nvPr/>
        </p:nvSpPr>
        <p:spPr>
          <a:xfrm>
            <a:off x="4815340" y="1680885"/>
            <a:ext cx="105587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Tiekėjas</a:t>
            </a:r>
            <a:endParaRPr dirty="0"/>
          </a:p>
        </p:txBody>
      </p:sp>
      <p:sp>
        <p:nvSpPr>
          <p:cNvPr id="271" name="Google Shape;271;p14"/>
          <p:cNvSpPr txBox="1"/>
          <p:nvPr/>
        </p:nvSpPr>
        <p:spPr>
          <a:xfrm>
            <a:off x="7959472" y="1633694"/>
            <a:ext cx="105587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Vartotojas</a:t>
            </a:r>
            <a:endParaRPr dirty="0"/>
          </a:p>
        </p:txBody>
      </p:sp>
      <p:cxnSp>
        <p:nvCxnSpPr>
          <p:cNvPr id="272" name="Google Shape;272;p14"/>
          <p:cNvCxnSpPr/>
          <p:nvPr/>
        </p:nvCxnSpPr>
        <p:spPr>
          <a:xfrm>
            <a:off x="4815340" y="946798"/>
            <a:ext cx="0" cy="3126438"/>
          </a:xfrm>
          <a:prstGeom prst="straightConnector1">
            <a:avLst/>
          </a:prstGeom>
          <a:noFill/>
          <a:ln w="9525" cap="flat" cmpd="sng">
            <a:solidFill>
              <a:srgbClr val="FDA739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73" name="Google Shape;273;p14"/>
          <p:cNvSpPr/>
          <p:nvPr/>
        </p:nvSpPr>
        <p:spPr>
          <a:xfrm>
            <a:off x="951866" y="2019307"/>
            <a:ext cx="390852" cy="120847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14"/>
          <p:cNvSpPr/>
          <p:nvPr/>
        </p:nvSpPr>
        <p:spPr>
          <a:xfrm rot="10800000">
            <a:off x="3980294" y="2014914"/>
            <a:ext cx="390852" cy="120847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4"/>
          <p:cNvSpPr/>
          <p:nvPr/>
        </p:nvSpPr>
        <p:spPr>
          <a:xfrm rot="10800000">
            <a:off x="5130425" y="2055199"/>
            <a:ext cx="390852" cy="120847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14"/>
          <p:cNvSpPr/>
          <p:nvPr/>
        </p:nvSpPr>
        <p:spPr>
          <a:xfrm rot="10800000">
            <a:off x="8346179" y="2044524"/>
            <a:ext cx="390852" cy="1208472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7" name="Google Shape;277;p14"/>
          <p:cNvSpPr txBox="1"/>
          <p:nvPr/>
        </p:nvSpPr>
        <p:spPr>
          <a:xfrm>
            <a:off x="667163" y="3344138"/>
            <a:ext cx="102102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lt-LT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kuo daugiau, tuo geriau</a:t>
            </a:r>
            <a:r>
              <a:rPr lang="en-GB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dirty="0"/>
          </a:p>
        </p:txBody>
      </p:sp>
      <p:sp>
        <p:nvSpPr>
          <p:cNvPr id="278" name="Google Shape;278;p14"/>
          <p:cNvSpPr txBox="1"/>
          <p:nvPr/>
        </p:nvSpPr>
        <p:spPr>
          <a:xfrm>
            <a:off x="3648517" y="3316664"/>
            <a:ext cx="102102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lt-LT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Kuo mažiau, tuo geriau</a:t>
            </a:r>
            <a:r>
              <a:rPr lang="en-GB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dirty="0"/>
          </a:p>
        </p:txBody>
      </p:sp>
      <p:sp>
        <p:nvSpPr>
          <p:cNvPr id="279" name="Google Shape;279;p14"/>
          <p:cNvSpPr txBox="1"/>
          <p:nvPr/>
        </p:nvSpPr>
        <p:spPr>
          <a:xfrm>
            <a:off x="4850190" y="3344138"/>
            <a:ext cx="102102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lt-LT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kuo mažiau, tuo geriau</a:t>
            </a:r>
            <a:r>
              <a:rPr lang="en-GB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dirty="0"/>
          </a:p>
        </p:txBody>
      </p:sp>
      <p:sp>
        <p:nvSpPr>
          <p:cNvPr id="280" name="Google Shape;280;p14"/>
          <p:cNvSpPr txBox="1"/>
          <p:nvPr/>
        </p:nvSpPr>
        <p:spPr>
          <a:xfrm>
            <a:off x="8103549" y="3344137"/>
            <a:ext cx="102102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“</a:t>
            </a:r>
            <a:r>
              <a:rPr lang="lt-LT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kuo mažiau, tuo geriau</a:t>
            </a:r>
            <a:r>
              <a:rPr lang="en-GB" sz="12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”</a:t>
            </a:r>
            <a:endParaRPr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85" name="Google Shape;285;p15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86" name="Google Shape;286;p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87" name="Google Shape;287;p15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88" name="Google Shape;288;p1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15"/>
          <p:cNvSpPr txBox="1"/>
          <p:nvPr/>
        </p:nvSpPr>
        <p:spPr>
          <a:xfrm>
            <a:off x="1015364" y="1355864"/>
            <a:ext cx="7803183" cy="3544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Europos komisijos išteklių efektyvumo puslapis</a:t>
            </a:r>
            <a:endParaRPr dirty="0"/>
          </a:p>
          <a:p>
            <a: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sng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https://ec.europa.eu/environment/resource_efficiency/</a:t>
            </a:r>
            <a:br>
              <a:rPr lang="en-GB" sz="2000" b="0" i="0" u="none" strike="noStrike" cap="none" dirty="0">
                <a:solidFill>
                  <a:srgbClr val="EF8600"/>
                </a:solidFill>
                <a:latin typeface="Arial"/>
                <a:ea typeface="Arial"/>
                <a:cs typeface="Arial"/>
                <a:sym typeface="Arial"/>
              </a:rPr>
            </a:br>
            <a:endParaRPr sz="2000" b="0" i="0" u="none" strike="noStrike" cap="none" dirty="0">
              <a:solidFill>
                <a:srgbClr val="EF86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Žaliasis augimas ES</a:t>
            </a:r>
            <a:endParaRPr dirty="0"/>
          </a:p>
          <a:p>
            <a: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sng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6"/>
              </a:rPr>
              <a:t>https://ec.europa.eu/environment/green-growth/resource-efficiency/index_en.htm</a:t>
            </a:r>
            <a:br>
              <a:rPr lang="en-GB" sz="2000" b="0" i="0" u="none" strike="noStrike" cap="none" dirty="0">
                <a:solidFill>
                  <a:srgbClr val="EF8600"/>
                </a:solidFill>
                <a:latin typeface="Arial"/>
                <a:ea typeface="Arial"/>
                <a:cs typeface="Arial"/>
                <a:sym typeface="Arial"/>
              </a:rPr>
            </a:br>
            <a:endParaRPr sz="2000" b="0" i="0" u="none" strike="noStrike" cap="none" dirty="0">
              <a:solidFill>
                <a:srgbClr val="EF86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WRAP </a:t>
            </a:r>
            <a:r>
              <a:rPr lang="lt-LT" sz="20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Inovatyvūs verslai</a:t>
            </a:r>
            <a:endParaRPr dirty="0"/>
          </a:p>
          <a:p>
            <a:pPr marL="342900" marR="0" lvl="1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2000" b="0" i="0" u="sng" strike="noStrike" cap="none" dirty="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  <a:hlinkClick r:id="rId7"/>
              </a:rPr>
              <a:t>http://www.wrap.org.uk/content/innovative-business-models-0</a:t>
            </a: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0" name="Google Shape;290;p15"/>
          <p:cNvSpPr txBox="1"/>
          <p:nvPr/>
        </p:nvSpPr>
        <p:spPr>
          <a:xfrm>
            <a:off x="1190171" y="242660"/>
            <a:ext cx="5021943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Naudingi informacijos šaltiniai</a:t>
            </a:r>
            <a:endParaRPr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5" name="Google Shape;295;p16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96" name="Google Shape;296;p1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7" name="Google Shape;297;p16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98" name="Google Shape;298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16"/>
          <p:cNvSpPr txBox="1"/>
          <p:nvPr/>
        </p:nvSpPr>
        <p:spPr>
          <a:xfrm>
            <a:off x="1254642" y="154076"/>
            <a:ext cx="7027618" cy="53860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Santrauka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Išteklių efektyvumas kurią vertę produktų ir verslų tvarumui</a:t>
            </a:r>
            <a:endParaRPr dirty="0"/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Išteklių efektyvumas taip pat mažina šiltnamio dujų emisiją ir padeda kovoti su klimato kaita</a:t>
            </a: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Detali verslo ir gamybos sistemų analizė ir priemonės gali būti laikomi besitęsiančio tobulėjimo dalimi</a:t>
            </a:r>
            <a:endParaRPr dirty="0"/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Išteklių efektyvumas verslams siūlo konkurencinį pranašumą. </a:t>
            </a:r>
            <a:endParaRPr dirty="0"/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04" name="Google Shape;304;p17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05" name="Google Shape;305;p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06" name="Google Shape;306;p17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07" name="Google Shape;307;p1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308" name="Google Shape;308;p17"/>
          <p:cNvSpPr txBox="1"/>
          <p:nvPr/>
        </p:nvSpPr>
        <p:spPr>
          <a:xfrm>
            <a:off x="877141" y="1177577"/>
            <a:ext cx="7803183" cy="3544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Kodėl įmonės turėtų siekti išteklių efektyvumo? 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A: 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Kad užkirstų kelią pasaulio vandenynų teršimui plastiku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B: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Sumažinti priklausomybę nuo gamtinių išteklių rinkų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C: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Sumažinti gamybos kaštus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D: 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Padidinti konkurencingumą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E: 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Pagerinti verslo įvaizdį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F: 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Aukštesnės naudojimo išlaidos naudotojams (kai kuriais atvejais)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17"/>
          <p:cNvSpPr txBox="1"/>
          <p:nvPr/>
        </p:nvSpPr>
        <p:spPr>
          <a:xfrm>
            <a:off x="1126375" y="242660"/>
            <a:ext cx="502194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Testo klausimas </a:t>
            </a:r>
            <a:r>
              <a:rPr lang="en-GB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4" name="Google Shape;314;p18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15" name="Google Shape;315;p1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16" name="Google Shape;316;p18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17" name="Google Shape;317;p1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318" name="Google Shape;318;p18"/>
          <p:cNvSpPr txBox="1"/>
          <p:nvPr/>
        </p:nvSpPr>
        <p:spPr>
          <a:xfrm>
            <a:off x="972358" y="1079920"/>
            <a:ext cx="7803183" cy="3544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Kodėl įmonės turėtų siekti išteklių efektyvumo? </a:t>
            </a:r>
            <a:endParaRPr lang="lt-LT" sz="16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A:  Kad užkirstų kelią pasaulio vandenynų teršimui plastiku</a:t>
            </a:r>
            <a:endParaRPr lang="lt-LT" sz="16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B: Sumažinti priklausomybę nuo gamtinių išteklių rinkų</a:t>
            </a:r>
            <a:endParaRPr lang="lt-LT" sz="1600" b="1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C: Sumažinti gamybos kaštus</a:t>
            </a:r>
            <a:endParaRPr lang="lt-LT" sz="1600" b="1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D:  Padidinti konkurencingumą</a:t>
            </a:r>
            <a:endParaRPr lang="lt-LT" sz="1600" b="1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E:  Pagerinti verslo įvaizdį</a:t>
            </a:r>
            <a:endParaRPr lang="lt-LT" sz="1600" b="1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F:  Aukštesnės naudojimo išlaidos naudotojams (kai kuriais atvejais)</a:t>
            </a:r>
            <a:endParaRPr lang="lt-LT" sz="16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18"/>
          <p:cNvSpPr txBox="1"/>
          <p:nvPr/>
        </p:nvSpPr>
        <p:spPr>
          <a:xfrm>
            <a:off x="1126375" y="228529"/>
            <a:ext cx="685746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Testo klausimas 1 Atsakymas</a:t>
            </a:r>
            <a:endParaRPr lang="lt-LT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4" name="Google Shape;324;p19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25" name="Google Shape;325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26" name="Google Shape;326;p19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27" name="Google Shape;327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9"/>
          <p:cNvSpPr txBox="1"/>
          <p:nvPr/>
        </p:nvSpPr>
        <p:spPr>
          <a:xfrm>
            <a:off x="1233532" y="308956"/>
            <a:ext cx="502194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Testo klausimas </a:t>
            </a:r>
            <a:r>
              <a:rPr lang="en-GB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dirty="0"/>
          </a:p>
        </p:txBody>
      </p:sp>
      <p:sp>
        <p:nvSpPr>
          <p:cNvPr id="329" name="Google Shape;329;p19"/>
          <p:cNvSpPr txBox="1"/>
          <p:nvPr/>
        </p:nvSpPr>
        <p:spPr>
          <a:xfrm>
            <a:off x="972358" y="1079920"/>
            <a:ext cx="7803183" cy="3544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20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Kokie žingsniai įeina į Išteklių vertės žemėlapyje? 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A: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Sukurti tobulinimosi strategijos apibrėžimą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B: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Sumažinti darbo jėgos dalį versle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C: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Nustatyti tikslų ir ribų apibrėžimus procesui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D: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Sukurti išteklių vertės žemėlapį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E: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Uždaryti visas operacijas, kol procesas nebus sukurtas</a:t>
            </a:r>
            <a:endParaRPr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F: </a:t>
            </a: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Rinkti duomenis ir kurti klasifikacijos sistemą</a:t>
            </a:r>
            <a:endParaRPr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"/>
          <p:cNvSpPr txBox="1"/>
          <p:nvPr/>
        </p:nvSpPr>
        <p:spPr>
          <a:xfrm>
            <a:off x="2448583" y="973987"/>
            <a:ext cx="493776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lt-LT" sz="36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Mokymosi išdavos</a:t>
            </a: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"/>
          <p:cNvSpPr/>
          <p:nvPr/>
        </p:nvSpPr>
        <p:spPr>
          <a:xfrm>
            <a:off x="-3735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4" name="Google Shape;94;p2"/>
          <p:cNvSpPr/>
          <p:nvPr/>
        </p:nvSpPr>
        <p:spPr>
          <a:xfrm>
            <a:off x="1390630" y="4486297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5" name="Google Shape;95;p2"/>
          <p:cNvSpPr/>
          <p:nvPr/>
        </p:nvSpPr>
        <p:spPr>
          <a:xfrm>
            <a:off x="2095933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6" name="Google Shape;96;p2"/>
          <p:cNvSpPr/>
          <p:nvPr/>
        </p:nvSpPr>
        <p:spPr>
          <a:xfrm>
            <a:off x="3506538" y="449567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7" name="Google Shape;97;p2"/>
          <p:cNvSpPr/>
          <p:nvPr/>
        </p:nvSpPr>
        <p:spPr>
          <a:xfrm>
            <a:off x="2801235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" name="Google Shape;98;p2"/>
          <p:cNvSpPr/>
          <p:nvPr/>
        </p:nvSpPr>
        <p:spPr>
          <a:xfrm>
            <a:off x="4211840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"/>
          <p:cNvSpPr/>
          <p:nvPr/>
        </p:nvSpPr>
        <p:spPr>
          <a:xfrm>
            <a:off x="4917143" y="4486297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" name="Google Shape;100;p2"/>
          <p:cNvSpPr/>
          <p:nvPr/>
        </p:nvSpPr>
        <p:spPr>
          <a:xfrm>
            <a:off x="6327748" y="4495675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"/>
          <p:cNvSpPr/>
          <p:nvPr/>
        </p:nvSpPr>
        <p:spPr>
          <a:xfrm>
            <a:off x="7033050" y="4495675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" name="Google Shape;102;p2"/>
          <p:cNvSpPr/>
          <p:nvPr/>
        </p:nvSpPr>
        <p:spPr>
          <a:xfrm>
            <a:off x="7744095" y="4495672"/>
            <a:ext cx="705300" cy="659400"/>
          </a:xfrm>
          <a:prstGeom prst="ellipse">
            <a:avLst/>
          </a:prstGeom>
          <a:solidFill>
            <a:srgbClr val="41C0F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" name="Google Shape;103;p2"/>
          <p:cNvSpPr/>
          <p:nvPr/>
        </p:nvSpPr>
        <p:spPr>
          <a:xfrm>
            <a:off x="8449398" y="4505050"/>
            <a:ext cx="705300" cy="6594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endParaRPr sz="1000" b="0" i="0" u="none" strike="noStrike" cap="none">
              <a:solidFill>
                <a:srgbClr val="FFFFFF"/>
              </a:solidFill>
              <a:highlight>
                <a:srgbClr val="6AA84F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4" name="Google Shape;104;p2"/>
          <p:cNvPicPr preferRelativeResize="0"/>
          <p:nvPr/>
        </p:nvPicPr>
        <p:blipFill rotWithShape="1">
          <a:blip r:embed="rId3">
            <a:alphaModFix/>
          </a:blip>
          <a:srcRect l="15259" t="13405" r="14544" b="18409"/>
          <a:stretch/>
        </p:blipFill>
        <p:spPr>
          <a:xfrm>
            <a:off x="5594313" y="4455500"/>
            <a:ext cx="761575" cy="7397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2"/>
          <p:cNvPicPr preferRelativeResize="0"/>
          <p:nvPr/>
        </p:nvPicPr>
        <p:blipFill rotWithShape="1">
          <a:blip r:embed="rId4">
            <a:alphaModFix/>
          </a:blip>
          <a:srcRect l="17498" t="13405" r="12304" b="18409"/>
          <a:stretch/>
        </p:blipFill>
        <p:spPr>
          <a:xfrm>
            <a:off x="657572" y="4446125"/>
            <a:ext cx="761575" cy="739748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2"/>
          <p:cNvSpPr txBox="1"/>
          <p:nvPr/>
        </p:nvSpPr>
        <p:spPr>
          <a:xfrm>
            <a:off x="657572" y="1686749"/>
            <a:ext cx="81648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lt-LT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Besimokantysis gebės identifikuoti:</a:t>
            </a:r>
            <a:endParaRPr dirty="0"/>
          </a:p>
          <a:p>
            <a:pPr marL="285750" marR="0" lvl="0" indent="-2857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lt-LT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Pagrindinius privalumus, kodėl išteklių efektyvumas yra palankus verslams</a:t>
            </a:r>
            <a:endParaRPr dirty="0"/>
          </a:p>
          <a:p>
            <a:pPr marL="285750" marR="0" lvl="0" indent="-2857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lt-LT" sz="1800" dirty="0"/>
              <a:t>Vidinių „medžiagų“ kaštų gamybos procese supratimo svarbą</a:t>
            </a:r>
            <a:endParaRPr dirty="0"/>
          </a:p>
          <a:p>
            <a:pPr marL="285750" marR="0" lvl="0" indent="-285750" algn="l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lt-LT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Būdus panaudoti išteklių efektyvumo priemones</a:t>
            </a:r>
            <a:endParaRPr dirty="0"/>
          </a:p>
          <a:p>
            <a:pPr marL="285750" marR="0" lvl="0" indent="-285750" algn="l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lang="lt-LT" sz="18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Procesų tobulinimo pavyzdžius, nurodytus atvejų studijose</a:t>
            </a:r>
            <a:endParaRPr dirty="0"/>
          </a:p>
        </p:txBody>
      </p:sp>
      <p:pic>
        <p:nvPicPr>
          <p:cNvPr id="107" name="Google Shape;107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764750" y="185775"/>
            <a:ext cx="1374201" cy="65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034850" y="301775"/>
            <a:ext cx="1648699" cy="470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9" name="Google Shape;109;p2"/>
          <p:cNvCxnSpPr/>
          <p:nvPr/>
        </p:nvCxnSpPr>
        <p:spPr>
          <a:xfrm rot="10800000" flipH="1">
            <a:off x="59525" y="992375"/>
            <a:ext cx="9180900" cy="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4" name="Google Shape;334;p20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35" name="Google Shape;335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336" name="Google Shape;336;p20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37" name="Google Shape;337;p2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194148" y="4530178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338" name="Google Shape;338;p20"/>
          <p:cNvSpPr txBox="1"/>
          <p:nvPr/>
        </p:nvSpPr>
        <p:spPr>
          <a:xfrm>
            <a:off x="1137008" y="1040418"/>
            <a:ext cx="7803183" cy="354497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Kokie žingsniai įeina į Išteklių vertės žemėlapyje? </a:t>
            </a:r>
            <a:endParaRPr lang="lt-LT" sz="16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A: Sukurti tobulinimosi strategijos apibrėžimą</a:t>
            </a:r>
            <a:endParaRPr lang="lt-LT" sz="1600" b="1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B: Sumažinti darbo jėgos dalį versle</a:t>
            </a:r>
            <a:endParaRPr lang="lt-LT" sz="16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C: Nustatyti tikslų ir ribų apibrėžimus procesui</a:t>
            </a:r>
            <a:endParaRPr lang="lt-LT" sz="1600" b="1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1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D: Sukurti išteklių vertės žemėlapį</a:t>
            </a:r>
            <a:endParaRPr lang="lt-LT" sz="1600" b="1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E: Uždaryti visas operacijas, kol procesas nebus sukurtas</a:t>
            </a:r>
            <a:endParaRPr lang="lt-LT" sz="1600" dirty="0"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endParaRPr lang="lt-LT"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800"/>
              <a:buFont typeface="Arial"/>
              <a:buNone/>
            </a:pPr>
            <a:r>
              <a:rPr lang="lt-LT" sz="16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F: Rinkti duomenis ir kurti klasifikacijos sistemą</a:t>
            </a:r>
            <a:endParaRPr lang="lt-LT" sz="1600" b="1" dirty="0"/>
          </a:p>
        </p:txBody>
      </p:sp>
      <p:sp>
        <p:nvSpPr>
          <p:cNvPr id="339" name="Google Shape;339;p20"/>
          <p:cNvSpPr txBox="1"/>
          <p:nvPr/>
        </p:nvSpPr>
        <p:spPr>
          <a:xfrm>
            <a:off x="1126375" y="242660"/>
            <a:ext cx="688061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Testo </a:t>
            </a:r>
            <a:r>
              <a:rPr lang="lt-LT" sz="28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klausimas 2 Atsakymas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4" name="Google Shape;114;p3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5" name="Google Shape;115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16" name="Google Shape;116;p3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17" name="Google Shape;117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3"/>
          <p:cNvSpPr txBox="1"/>
          <p:nvPr/>
        </p:nvSpPr>
        <p:spPr>
          <a:xfrm>
            <a:off x="1028259" y="154076"/>
            <a:ext cx="8115741" cy="35086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Verslo atvejo kūrimas išteklių efektyvumui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Išteklių efektyvumas siūlo transformacinį požiūrį, kaip verslas veikia ir kuria produktus.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Pažiūrėkite šį vaizdo įrašą apie tai, kaip elementų gamintojas keičiasi iš mobilios energijos tiekėjo, ir kaip daugelis būdų, kuriuos įnešė išteklių efektyvumas, pakeitė įmonės verslo ateitį. </a:t>
            </a:r>
            <a:endParaRPr dirty="0"/>
          </a:p>
          <a:p>
            <a:pPr marL="285750" marR="0" lvl="0" indent="-158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0" i="0" u="sng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  <a:hlinkClick r:id="rId5"/>
              </a:rPr>
              <a:t>https://www.youtube.com/watch?v=-se_wEJ_KM4&amp;feature=youtu.be</a:t>
            </a:r>
            <a:endParaRPr sz="1800" b="1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3" name="Google Shape;123;p4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4" name="Google Shape;12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25" name="Google Shape;125;p4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26" name="Google Shape;126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4"/>
          <p:cNvSpPr txBox="1"/>
          <p:nvPr/>
        </p:nvSpPr>
        <p:spPr>
          <a:xfrm>
            <a:off x="1028259" y="154076"/>
            <a:ext cx="8107641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Kaštų struktūra Vokietijos gamybos pramonėje 2014 m. (skaičiai </a:t>
            </a:r>
            <a:r>
              <a:rPr lang="en-US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%) </a:t>
            </a:r>
            <a:r>
              <a:rPr lang="en-GB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8" name="Google Shape;128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9590" y="1553135"/>
            <a:ext cx="4682134" cy="3176291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4"/>
          <p:cNvSpPr txBox="1"/>
          <p:nvPr/>
        </p:nvSpPr>
        <p:spPr>
          <a:xfrm>
            <a:off x="5177790" y="1553135"/>
            <a:ext cx="3966210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Šis paveikslas rodo vidinius gamybos įmonių verslo kaštus. </a:t>
            </a:r>
            <a:endParaRPr dirty="0"/>
          </a:p>
          <a:p>
            <a:pPr marL="28575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"Medžiagos“ reiškia komponentai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ir gamtiniai ištekliai, reikalingi pačioje gamyboje. </a:t>
            </a:r>
            <a:r>
              <a:rPr lang="lt-LT" sz="1600" dirty="0"/>
              <a:t>Medžiagų kaštai didėja (nuo 36 iki 43</a:t>
            </a:r>
            <a:r>
              <a:rPr lang="en-US" sz="1600" dirty="0"/>
              <a:t>% tarp 1993 </a:t>
            </a:r>
            <a:r>
              <a:rPr lang="en-US" sz="1600" dirty="0" err="1"/>
              <a:t>ir</a:t>
            </a:r>
            <a:r>
              <a:rPr lang="en-US" sz="1600" dirty="0"/>
              <a:t> 2014 m.).</a:t>
            </a: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lang="en-US"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GB" sz="16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Darbo</a:t>
            </a:r>
            <a:r>
              <a:rPr lang="en-GB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ka</a:t>
            </a: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štai sumažėjo nuo 27 iki 18</a:t>
            </a:r>
            <a:r>
              <a:rPr lang="en-US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%</a:t>
            </a: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per tą patį laikotarpį. 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1D12D3-DFE4-425A-90DC-B76ACF63B1DD}"/>
              </a:ext>
            </a:extLst>
          </p:cNvPr>
          <p:cNvSpPr txBox="1"/>
          <p:nvPr/>
        </p:nvSpPr>
        <p:spPr>
          <a:xfrm>
            <a:off x="639590" y="4729426"/>
            <a:ext cx="4565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sz="800" dirty="0"/>
              <a:t>Medžiagos, 43; Pelnas, 3; Kita (amortizacija, nuoma), 16; Palūkanos, 1; Mokesčiai, išskyrus pajamų, 3; Darbas, 18; Energija, 2; Prekybos medžiagos, 12; Statybų darbai, 2.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4" name="Google Shape;134;p5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5" name="Google Shape;135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6" name="Google Shape;136;p5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37" name="Google Shape;137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5"/>
          <p:cNvSpPr txBox="1"/>
          <p:nvPr/>
        </p:nvSpPr>
        <p:spPr>
          <a:xfrm>
            <a:off x="623390" y="0"/>
            <a:ext cx="4284103" cy="42156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Kodėl būtina didinti išteklių efektyvumą? </a:t>
            </a:r>
            <a:endParaRPr dirty="0"/>
          </a:p>
          <a:p>
            <a:pPr marL="457200" marR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8001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Sumažinta priklausomybė nuo gamtinių išteklių rinkos (kainos svyravimai ir gaunamumas)</a:t>
            </a:r>
            <a:endParaRPr dirty="0"/>
          </a:p>
          <a:p>
            <a:pPr marL="8001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Mažesni gamybos kaštai</a:t>
            </a:r>
            <a:endParaRPr dirty="0"/>
          </a:p>
          <a:p>
            <a:pPr marL="8001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Pagerintas konkurencingumas </a:t>
            </a: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</a:t>
            </a:r>
            <a:endParaRPr dirty="0"/>
          </a:p>
          <a:p>
            <a:pPr marL="800100" marR="0" lvl="0" indent="-342900" algn="l" rtl="0">
              <a:lnSpc>
                <a:spcPct val="114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Padidintos organizacijos pajamos</a:t>
            </a:r>
            <a:endParaRPr dirty="0"/>
          </a:p>
          <a:p>
            <a:pPr marL="8001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Geresnis korporacinis įvaizdis </a:t>
            </a:r>
            <a:r>
              <a:rPr lang="en-GB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  </a:t>
            </a:r>
            <a:endParaRPr dirty="0"/>
          </a:p>
          <a:p>
            <a:pPr marL="800100" marR="0" lvl="0" indent="-3429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Žemesni naudojimo kaštai vartotojams (kai kuriais atvejais)</a:t>
            </a:r>
            <a:endParaRPr sz="16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39" name="Google Shape;139;p5"/>
          <p:cNvGraphicFramePr/>
          <p:nvPr/>
        </p:nvGraphicFramePr>
        <p:xfrm>
          <a:off x="5467455" y="1440164"/>
          <a:ext cx="3676545" cy="24540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r:id="rId6" imgW="3676545" imgH="2454094" progId="Photoshop.Image.13">
                  <p:embed/>
                </p:oleObj>
              </mc:Choice>
              <mc:Fallback>
                <p:oleObj r:id="rId6" imgW="3676545" imgH="2454094" progId="Photoshop.Image.13">
                  <p:embed/>
                  <p:pic>
                    <p:nvPicPr>
                      <p:cNvPr id="139" name="Google Shape;139;p5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/>
                      <a:stretch/>
                    </p:blipFill>
                    <p:spPr>
                      <a:xfrm>
                        <a:off x="5467455" y="1440164"/>
                        <a:ext cx="3676545" cy="245409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4" name="Google Shape;144;p6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5" name="Google Shape;145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46" name="Google Shape;146;p6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47" name="Google Shape;147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6"/>
          <p:cNvSpPr txBox="1"/>
          <p:nvPr/>
        </p:nvSpPr>
        <p:spPr>
          <a:xfrm>
            <a:off x="1028259" y="154076"/>
            <a:ext cx="8107641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Kodėl verslai turėtų didinti išteklių efektyvumą?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" name="Google Shape;149;p6"/>
          <p:cNvPicPr preferRelativeResize="0"/>
          <p:nvPr/>
        </p:nvPicPr>
        <p:blipFill rotWithShape="1">
          <a:blip r:embed="rId5">
            <a:alphaModFix/>
          </a:blip>
          <a:srcRect l="59169" t="12983" r="3460" b="22544"/>
          <a:stretch/>
        </p:blipFill>
        <p:spPr>
          <a:xfrm>
            <a:off x="898683" y="1547833"/>
            <a:ext cx="2486486" cy="2910137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6"/>
          <p:cNvSpPr/>
          <p:nvPr/>
        </p:nvSpPr>
        <p:spPr>
          <a:xfrm>
            <a:off x="1371600" y="3006090"/>
            <a:ext cx="1577340" cy="308610"/>
          </a:xfrm>
          <a:prstGeom prst="curvedUpArrow">
            <a:avLst>
              <a:gd name="adj1" fmla="val 25000"/>
              <a:gd name="adj2" fmla="val 50000"/>
              <a:gd name="adj3" fmla="val 54630"/>
            </a:avLst>
          </a:prstGeom>
          <a:solidFill>
            <a:schemeClr val="accent1"/>
          </a:solidFill>
          <a:ln w="25400" cap="flat" cmpd="sng">
            <a:solidFill>
              <a:srgbClr val="BA7C2E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1" name="Google Shape;151;p6"/>
          <p:cNvSpPr txBox="1"/>
          <p:nvPr/>
        </p:nvSpPr>
        <p:spPr>
          <a:xfrm>
            <a:off x="1611630" y="2832583"/>
            <a:ext cx="941040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 b="1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REDUCE</a:t>
            </a:r>
            <a:endParaRPr/>
          </a:p>
        </p:txBody>
      </p:sp>
      <p:sp>
        <p:nvSpPr>
          <p:cNvPr id="152" name="Google Shape;152;p6"/>
          <p:cNvSpPr txBox="1"/>
          <p:nvPr/>
        </p:nvSpPr>
        <p:spPr>
          <a:xfrm>
            <a:off x="4098116" y="824098"/>
            <a:ext cx="4315770" cy="37856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Medžiagų kaštų, naudojamų įmonėje vieneto gamybai, mažinimas yra protinga verslo prasme</a:t>
            </a:r>
            <a:endParaRPr dirty="0"/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Mažiau medžiagų ir energijos naudojama gamyboje</a:t>
            </a:r>
            <a:endParaRPr dirty="0"/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Žemes</a:t>
            </a:r>
            <a:r>
              <a:rPr lang="lt-LT" sz="2000" dirty="0"/>
              <a:t>nės sąnaudos</a:t>
            </a:r>
            <a:endParaRPr dirty="0"/>
          </a:p>
          <a:p>
            <a:pPr marL="342900" marR="0" lvl="0" indent="-215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Padidina konkurencinį pranašumą rinkoje</a:t>
            </a:r>
            <a:endParaRPr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ACCB210-3292-4CD9-8DE6-D7BE84F5C285}"/>
              </a:ext>
            </a:extLst>
          </p:cNvPr>
          <p:cNvSpPr txBox="1"/>
          <p:nvPr/>
        </p:nvSpPr>
        <p:spPr>
          <a:xfrm>
            <a:off x="2264569" y="1323587"/>
            <a:ext cx="12563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lt-LT" dirty="0"/>
              <a:t>Medžiagos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7" name="Google Shape;157;p7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58" name="Google Shape;158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9" name="Google Shape;159;p7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0" name="Google Shape;160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7"/>
          <p:cNvSpPr txBox="1"/>
          <p:nvPr/>
        </p:nvSpPr>
        <p:spPr>
          <a:xfrm>
            <a:off x="1028259" y="154076"/>
            <a:ext cx="8107641" cy="1169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Šiltnamio dujų emisijos mažinimas per išteklių efektyvumą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7"/>
          <p:cNvSpPr txBox="1"/>
          <p:nvPr/>
        </p:nvSpPr>
        <p:spPr>
          <a:xfrm>
            <a:off x="1015364" y="1367350"/>
            <a:ext cx="3354821" cy="36009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Gamtinių medžiagų ar išteklių kiekio mažinimas turi tiesioginį poveikį Šiltnamio dujų emisijai</a:t>
            </a:r>
            <a:endParaRPr dirty="0"/>
          </a:p>
          <a:p>
            <a:pPr marL="342900" marR="0" lvl="0" indent="-241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Verslai turi mokėti verslo mokesčius už savo </a:t>
            </a:r>
            <a:r>
              <a:rPr lang="en-GB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</a:t>
            </a:r>
            <a:r>
              <a:rPr lang="en-GB" sz="1600" b="0" i="0" u="none" strike="noStrike" cap="none" baseline="-2500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r>
              <a:rPr lang="en-GB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GB" sz="16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emis</a:t>
            </a:r>
            <a:r>
              <a:rPr lang="lt-LT" sz="1600" b="0" i="0" u="none" strike="noStrike" cap="none" dirty="0" err="1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iją</a:t>
            </a:r>
            <a:endParaRPr dirty="0"/>
          </a:p>
          <a:p>
            <a:pPr marL="342900" marR="0" lvl="0" indent="-241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342900" marR="0" lvl="0" indent="-3429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dirty="0"/>
              <a:t>Išteklių ir energijos naudojimo efektyvumo skatinimas sutaupys įmonėms pinigų ir pagerins jų Socialinės atsakomybės verslo reitingą</a:t>
            </a: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63" name="Google Shape;163;p7"/>
          <p:cNvGraphicFramePr/>
          <p:nvPr/>
        </p:nvGraphicFramePr>
        <p:xfrm>
          <a:off x="4404665" y="1532898"/>
          <a:ext cx="4739335" cy="228697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2" r:id="rId6" imgW="4739335" imgH="2286976" progId="Photoshop.Image.13">
                  <p:embed/>
                </p:oleObj>
              </mc:Choice>
              <mc:Fallback>
                <p:oleObj r:id="rId6" imgW="4739335" imgH="2286976" progId="Photoshop.Image.13">
                  <p:embed/>
                  <p:pic>
                    <p:nvPicPr>
                      <p:cNvPr id="163" name="Google Shape;163;p7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/>
                      <a:stretch/>
                    </p:blipFill>
                    <p:spPr>
                      <a:xfrm>
                        <a:off x="4404665" y="1532898"/>
                        <a:ext cx="4739335" cy="228697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68" name="Google Shape;168;p8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69" name="Google Shape;169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70" name="Google Shape;170;p8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71" name="Google Shape;171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8"/>
          <p:cNvSpPr txBox="1"/>
          <p:nvPr/>
        </p:nvSpPr>
        <p:spPr>
          <a:xfrm>
            <a:off x="1028259" y="154076"/>
            <a:ext cx="8107641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Aptarimas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8"/>
          <p:cNvSpPr txBox="1"/>
          <p:nvPr/>
        </p:nvSpPr>
        <p:spPr>
          <a:xfrm>
            <a:off x="1131789" y="1040418"/>
            <a:ext cx="4925881" cy="16311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0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0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Jei verslo atvejis apie išteklių efektyvumą būtų labai aiškus, kokius duomenis jums reiktų surinkti, kokį įvertinimą reiktų atlikti, kad jūs jį įgyvendintumėte praktikoje? </a:t>
            </a:r>
            <a:endParaRPr dirty="0"/>
          </a:p>
        </p:txBody>
      </p:sp>
      <p:pic>
        <p:nvPicPr>
          <p:cNvPr id="174" name="Google Shape;174;p8" descr="Merlin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903872" y="221083"/>
            <a:ext cx="3024027" cy="25301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9" name="Google Shape;179;p9"/>
          <p:cNvCxnSpPr/>
          <p:nvPr/>
        </p:nvCxnSpPr>
        <p:spPr>
          <a:xfrm>
            <a:off x="602395" y="1040418"/>
            <a:ext cx="8100" cy="40938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80" name="Google Shape;180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7537" y="154076"/>
            <a:ext cx="817827" cy="79272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1" name="Google Shape;181;p9"/>
          <p:cNvCxnSpPr/>
          <p:nvPr/>
        </p:nvCxnSpPr>
        <p:spPr>
          <a:xfrm flipH="1">
            <a:off x="589500" y="5134250"/>
            <a:ext cx="8568900" cy="11700"/>
          </a:xfrm>
          <a:prstGeom prst="straightConnector1">
            <a:avLst/>
          </a:prstGeom>
          <a:noFill/>
          <a:ln w="38100" cap="flat" cmpd="sng">
            <a:solidFill>
              <a:srgbClr val="6AA84F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182" name="Google Shape;182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79200" y="4609750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Google Shape;183;p9"/>
          <p:cNvSpPr txBox="1"/>
          <p:nvPr/>
        </p:nvSpPr>
        <p:spPr>
          <a:xfrm>
            <a:off x="1355903" y="308344"/>
            <a:ext cx="7590559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lt-LT" sz="2800" b="1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Išteklių efektyvumo scenarijų analizė</a:t>
            </a:r>
            <a:endParaRPr dirty="0"/>
          </a:p>
        </p:txBody>
      </p:sp>
      <p:sp>
        <p:nvSpPr>
          <p:cNvPr id="184" name="Google Shape;184;p9"/>
          <p:cNvSpPr txBox="1"/>
          <p:nvPr/>
        </p:nvSpPr>
        <p:spPr>
          <a:xfrm>
            <a:off x="765544" y="1201479"/>
            <a:ext cx="3806456" cy="2062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Išteklių efektyvumo analizė yra besivystantis ir besitęsiantis procesas</a:t>
            </a:r>
            <a:endParaRPr dirty="0"/>
          </a:p>
          <a:p>
            <a:pPr marL="285750" marR="0" lvl="0" indent="-1841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6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lt-LT" sz="1600" b="0" i="0" u="none" strike="noStrike" cap="none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Tai yra tolydaus tobulėjimo požiūris, kuris reikalauja įvertinti alternatyvius požiūrius vertinant gamybos sistemas ir verslo procesus. </a:t>
            </a:r>
            <a:endParaRPr dirty="0"/>
          </a:p>
        </p:txBody>
      </p:sp>
      <p:graphicFrame>
        <p:nvGraphicFramePr>
          <p:cNvPr id="185" name="Google Shape;185;p9"/>
          <p:cNvGraphicFramePr/>
          <p:nvPr/>
        </p:nvGraphicFramePr>
        <p:xfrm>
          <a:off x="4930466" y="1309268"/>
          <a:ext cx="4213534" cy="282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r:id="rId6" imgW="4213534" imgH="2822778" progId="Photoshop.Image.13">
                  <p:embed/>
                </p:oleObj>
              </mc:Choice>
              <mc:Fallback>
                <p:oleObj r:id="rId6" imgW="4213534" imgH="2822778" progId="Photoshop.Image.13">
                  <p:embed/>
                  <p:pic>
                    <p:nvPicPr>
                      <p:cNvPr id="185" name="Google Shape;185;p9"/>
                      <p:cNvPicPr preferRelativeResize="0"/>
                      <p:nvPr/>
                    </p:nvPicPr>
                    <p:blipFill rotWithShape="1">
                      <a:blip r:embed="rId7">
                        <a:alphaModFix/>
                      </a:blip>
                      <a:srcRect/>
                      <a:stretch/>
                    </p:blipFill>
                    <p:spPr>
                      <a:xfrm>
                        <a:off x="4930466" y="1309268"/>
                        <a:ext cx="4213534" cy="282277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1099</Words>
  <Application>Microsoft Office PowerPoint</Application>
  <PresentationFormat>Demonstracija ekrane (16:9)</PresentationFormat>
  <Paragraphs>201</Paragraphs>
  <Slides>20</Slides>
  <Notes>20</Notes>
  <HiddenSlides>0</HiddenSlides>
  <MMClips>0</MMClips>
  <ScaleCrop>false</ScaleCrop>
  <HeadingPairs>
    <vt:vector size="8" baseType="variant">
      <vt:variant>
        <vt:lpstr>Naudojami šriftai</vt:lpstr>
      </vt:variant>
      <vt:variant>
        <vt:i4>2</vt:i4>
      </vt:variant>
      <vt:variant>
        <vt:lpstr>Tema</vt:lpstr>
      </vt:variant>
      <vt:variant>
        <vt:i4>1</vt:i4>
      </vt:variant>
      <vt:variant>
        <vt:lpstr>Įdėtosios OLE paslaugos</vt:lpstr>
      </vt:variant>
      <vt:variant>
        <vt:i4>1</vt:i4>
      </vt:variant>
      <vt:variant>
        <vt:lpstr>Skaidrių pavadinimai</vt:lpstr>
      </vt:variant>
      <vt:variant>
        <vt:i4>20</vt:i4>
      </vt:variant>
    </vt:vector>
  </HeadingPairs>
  <TitlesOfParts>
    <vt:vector size="24" baseType="lpstr">
      <vt:lpstr>Arial</vt:lpstr>
      <vt:lpstr>Times New Roman</vt:lpstr>
      <vt:lpstr>Simple Light</vt:lpstr>
      <vt:lpstr>Photoshop.Image.13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  <vt:lpstr>„PowerPoint“ pateiktis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„PowerPoint“ pateiktis</dc:title>
  <dc:creator>Ieva Ruskyte</dc:creator>
  <cp:lastModifiedBy>Ieva Ruskyte</cp:lastModifiedBy>
  <cp:revision>12</cp:revision>
  <dcterms:modified xsi:type="dcterms:W3CDTF">2020-10-04T16:54:17Z</dcterms:modified>
</cp:coreProperties>
</file>