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6" r:id="rId19"/>
    <p:sldId id="274" r:id="rId20"/>
    <p:sldId id="277" r:id="rId2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296">
          <p15:clr>
            <a:srgbClr val="9AA0A6"/>
          </p15:clr>
        </p15:guide>
        <p15:guide id="4" orient="horz" pos="2774">
          <p15:clr>
            <a:srgbClr val="9AA0A6"/>
          </p15:clr>
        </p15:guide>
        <p15:guide id="5" orient="horz" pos="296">
          <p15:clr>
            <a:srgbClr val="9AA0A6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7" roundtripDataSignature="AMtx7miU5z6ChZI8r/dU7fUdwq4Qu1WQO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oemi Marchionatti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57" d="100"/>
          <a:sy n="157" d="100"/>
        </p:scale>
        <p:origin x="-294" y="228"/>
      </p:cViewPr>
      <p:guideLst>
        <p:guide orient="horz" pos="1620"/>
        <p:guide orient="horz" pos="1296"/>
        <p:guide orient="horz" pos="2774"/>
        <p:guide orient="horz" pos="29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customschemas.google.com/relationships/presentationmetadata" Target="metadata"/><Relationship Id="rId30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0-05-07T13:39:54.729" idx="1">
    <p:pos x="0" y="882"/>
    <p:text>opening slide title: size48</p:text>
    <p:extLst>
      <p:ext uri="{C676402C-5697-4E1C-873F-D02D1690AC5C}">
        <p15:threadingInfo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ommentPostId="AAAAIufMZWs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246839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Introductory slide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Alternative slide to the bulleted list slide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0" name="Google Shape;22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Alternative slide to the bulleted list slide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2" name="Google Shape;23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Alternative slide to the bulleted list slide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3" name="Google Shape;24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Alternative slide to the bulleted list slide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Alternative slide to the bulleted list slide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3" name="Google Shape;28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Alternative slide to the bulleted list slide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3" name="Google Shape;29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Alternative slide to the bulleted list slide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" name="Google Shape;302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Alternative slide to the bulleted list slide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" name="Google Shape;302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Alternative slide to the bulleted list slide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2" name="Google Shape;322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Alternative slide to the bulleted list slide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Slides with title and text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2" name="Google Shape;322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Alternative slide to the bulleted list slide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" name="Google Shape;11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200"/>
              <a:t>Alternative to the previous slide with image</a:t>
            </a:r>
            <a:endParaRPr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200"/>
              <a:t>Alternative to the previous slide with image</a:t>
            </a:r>
            <a:endParaRPr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Alternative slide to the bulleted list slide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200"/>
              <a:t>Alternative to the previous slide with image</a:t>
            </a:r>
            <a:endParaRPr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200"/>
              <a:t>Alternative to the previous slide with image</a:t>
            </a:r>
            <a:endParaRPr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200"/>
              <a:t>Alternative to the previous slide with image</a:t>
            </a:r>
            <a:endParaRPr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Alternative slide to the bulleted list slide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3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2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2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2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2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://www.wrap.org.uk/content/innovative-business-models-0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c.europa.eu/environment/green-growth/resource-efficiency/index_en.htm" TargetMode="External"/><Relationship Id="rId5" Type="http://schemas.openxmlformats.org/officeDocument/2006/relationships/hyperlink" Target="https://ec.europa.eu/environment/resource_efficiency/" TargetMode="External"/><Relationship Id="rId4" Type="http://schemas.openxmlformats.org/officeDocument/2006/relationships/image" Target="../media/image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youtube.com/watch?v=-se_wEJ_KM4&amp;feature=youtu.be" TargetMode="Externa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1"/>
          <p:cNvCxnSpPr/>
          <p:nvPr/>
        </p:nvCxnSpPr>
        <p:spPr>
          <a:xfrm rot="10800000" flipH="1">
            <a:off x="0" y="992375"/>
            <a:ext cx="9180900" cy="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5" name="Google Shape;55;p1"/>
          <p:cNvSpPr txBox="1"/>
          <p:nvPr/>
        </p:nvSpPr>
        <p:spPr>
          <a:xfrm>
            <a:off x="93099" y="1386175"/>
            <a:ext cx="9180900" cy="14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  <a:buSzPts val="4800"/>
            </a:pPr>
            <a:r>
              <a:rPr lang="en-GB" sz="4000" dirty="0" err="1">
                <a:solidFill>
                  <a:schemeClr val="dk1"/>
                </a:solidFill>
              </a:rPr>
              <a:t>Kaynak</a:t>
            </a:r>
            <a:r>
              <a:rPr lang="en-GB" sz="4000" dirty="0">
                <a:solidFill>
                  <a:schemeClr val="dk1"/>
                </a:solidFill>
              </a:rPr>
              <a:t> </a:t>
            </a:r>
            <a:r>
              <a:rPr lang="en-GB" sz="4000" dirty="0" err="1">
                <a:solidFill>
                  <a:schemeClr val="dk1"/>
                </a:solidFill>
              </a:rPr>
              <a:t>Verimliliği</a:t>
            </a:r>
            <a:r>
              <a:rPr lang="en-GB" sz="4000" dirty="0">
                <a:solidFill>
                  <a:schemeClr val="dk1"/>
                </a:solidFill>
              </a:rPr>
              <a:t> </a:t>
            </a:r>
            <a:r>
              <a:rPr lang="en-GB" sz="4000" dirty="0" err="1">
                <a:solidFill>
                  <a:schemeClr val="dk1"/>
                </a:solidFill>
              </a:rPr>
              <a:t>için</a:t>
            </a:r>
            <a:r>
              <a:rPr lang="en-GB" sz="4000" dirty="0">
                <a:solidFill>
                  <a:schemeClr val="dk1"/>
                </a:solidFill>
              </a:rPr>
              <a:t> </a:t>
            </a:r>
            <a:r>
              <a:rPr lang="en-GB" sz="4000" dirty="0" err="1">
                <a:solidFill>
                  <a:schemeClr val="dk1"/>
                </a:solidFill>
              </a:rPr>
              <a:t>İşletme</a:t>
            </a:r>
            <a:r>
              <a:rPr lang="en-GB" sz="4000" dirty="0">
                <a:solidFill>
                  <a:schemeClr val="dk1"/>
                </a:solidFill>
              </a:rPr>
              <a:t> </a:t>
            </a:r>
            <a:r>
              <a:rPr lang="tr-TR" sz="4000" dirty="0" err="1">
                <a:solidFill>
                  <a:schemeClr val="dk1"/>
                </a:solidFill>
              </a:rPr>
              <a:t>Ö</a:t>
            </a:r>
            <a:r>
              <a:rPr lang="en-GB" sz="4000" dirty="0" err="1" smtClean="0">
                <a:solidFill>
                  <a:schemeClr val="dk1"/>
                </a:solidFill>
              </a:rPr>
              <a:t>rneği</a:t>
            </a:r>
            <a:endParaRPr sz="4000" dirty="0"/>
          </a:p>
          <a:p>
            <a:pPr marL="0" marR="0" lvl="0" indent="0" algn="ctr" rtl="0">
              <a:lnSpc>
                <a:spcPct val="115000"/>
              </a:lnSpc>
              <a:spcBef>
                <a:spcPts val="1900"/>
              </a:spcBef>
              <a:spcAft>
                <a:spcPts val="160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tr-TR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Ünite 2A</a:t>
            </a: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"/>
          <p:cNvSpPr/>
          <p:nvPr/>
        </p:nvSpPr>
        <p:spPr>
          <a:xfrm>
            <a:off x="-19975" y="4486297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/>
          <p:nvPr/>
        </p:nvSpPr>
        <p:spPr>
          <a:xfrm>
            <a:off x="1390630" y="4486297"/>
            <a:ext cx="705300" cy="659400"/>
          </a:xfrm>
          <a:prstGeom prst="ellipse">
            <a:avLst/>
          </a:prstGeom>
          <a:solidFill>
            <a:srgbClr val="41C0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"/>
          <p:cNvSpPr/>
          <p:nvPr/>
        </p:nvSpPr>
        <p:spPr>
          <a:xfrm>
            <a:off x="685328" y="4486297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-181720" y="4172082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"/>
          <p:cNvSpPr/>
          <p:nvPr/>
        </p:nvSpPr>
        <p:spPr>
          <a:xfrm>
            <a:off x="1390630" y="3827025"/>
            <a:ext cx="705300" cy="659400"/>
          </a:xfrm>
          <a:prstGeom prst="ellipse">
            <a:avLst/>
          </a:prstGeom>
          <a:solidFill>
            <a:srgbClr val="41C0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"/>
          <p:cNvSpPr/>
          <p:nvPr/>
        </p:nvSpPr>
        <p:spPr>
          <a:xfrm>
            <a:off x="685328" y="3827025"/>
            <a:ext cx="705300" cy="659400"/>
          </a:xfrm>
          <a:prstGeom prst="ellipse">
            <a:avLst/>
          </a:prstGeom>
          <a:solidFill>
            <a:srgbClr val="41C0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/>
          <p:nvPr/>
        </p:nvSpPr>
        <p:spPr>
          <a:xfrm>
            <a:off x="2095933" y="4495675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"/>
          <p:cNvSpPr/>
          <p:nvPr/>
        </p:nvSpPr>
        <p:spPr>
          <a:xfrm>
            <a:off x="3506538" y="4495675"/>
            <a:ext cx="705300" cy="659400"/>
          </a:xfrm>
          <a:prstGeom prst="ellipse">
            <a:avLst/>
          </a:prstGeom>
          <a:solidFill>
            <a:srgbClr val="41C0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/>
          <p:nvPr/>
        </p:nvSpPr>
        <p:spPr>
          <a:xfrm>
            <a:off x="2801235" y="4495675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"/>
          <p:cNvSpPr/>
          <p:nvPr/>
        </p:nvSpPr>
        <p:spPr>
          <a:xfrm>
            <a:off x="3506538" y="3836403"/>
            <a:ext cx="705300" cy="659400"/>
          </a:xfrm>
          <a:prstGeom prst="ellipse">
            <a:avLst/>
          </a:prstGeom>
          <a:solidFill>
            <a:srgbClr val="41C0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"/>
          <p:cNvSpPr/>
          <p:nvPr/>
        </p:nvSpPr>
        <p:spPr>
          <a:xfrm>
            <a:off x="2801235" y="3836403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"/>
          <p:cNvSpPr/>
          <p:nvPr/>
        </p:nvSpPr>
        <p:spPr>
          <a:xfrm>
            <a:off x="4211840" y="4486297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"/>
          <p:cNvSpPr/>
          <p:nvPr/>
        </p:nvSpPr>
        <p:spPr>
          <a:xfrm>
            <a:off x="5622445" y="4486297"/>
            <a:ext cx="705300" cy="659400"/>
          </a:xfrm>
          <a:prstGeom prst="ellipse">
            <a:avLst/>
          </a:prstGeom>
          <a:solidFill>
            <a:srgbClr val="41C0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"/>
          <p:cNvSpPr/>
          <p:nvPr/>
        </p:nvSpPr>
        <p:spPr>
          <a:xfrm>
            <a:off x="4917143" y="4486297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/>
          <p:nvPr/>
        </p:nvSpPr>
        <p:spPr>
          <a:xfrm>
            <a:off x="4211840" y="3827025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/>
          <p:nvPr/>
        </p:nvSpPr>
        <p:spPr>
          <a:xfrm>
            <a:off x="5622445" y="3827025"/>
            <a:ext cx="705300" cy="659400"/>
          </a:xfrm>
          <a:prstGeom prst="ellipse">
            <a:avLst/>
          </a:prstGeom>
          <a:solidFill>
            <a:srgbClr val="41C0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"/>
          <p:cNvSpPr/>
          <p:nvPr/>
        </p:nvSpPr>
        <p:spPr>
          <a:xfrm>
            <a:off x="4917143" y="3827025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"/>
          <p:cNvSpPr/>
          <p:nvPr/>
        </p:nvSpPr>
        <p:spPr>
          <a:xfrm>
            <a:off x="6327748" y="4495675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"/>
          <p:cNvSpPr/>
          <p:nvPr/>
        </p:nvSpPr>
        <p:spPr>
          <a:xfrm>
            <a:off x="7033050" y="4495675"/>
            <a:ext cx="705300" cy="659400"/>
          </a:xfrm>
          <a:prstGeom prst="ellipse">
            <a:avLst/>
          </a:prstGeom>
          <a:solidFill>
            <a:srgbClr val="41C0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"/>
          <p:cNvSpPr/>
          <p:nvPr/>
        </p:nvSpPr>
        <p:spPr>
          <a:xfrm>
            <a:off x="6327748" y="3836403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/>
          <p:nvPr/>
        </p:nvSpPr>
        <p:spPr>
          <a:xfrm>
            <a:off x="7033050" y="3836403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7744095" y="3836400"/>
            <a:ext cx="705300" cy="659400"/>
          </a:xfrm>
          <a:prstGeom prst="ellipse">
            <a:avLst/>
          </a:prstGeom>
          <a:solidFill>
            <a:srgbClr val="41C0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"/>
          <p:cNvSpPr/>
          <p:nvPr/>
        </p:nvSpPr>
        <p:spPr>
          <a:xfrm>
            <a:off x="8449398" y="4505050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"/>
          <p:cNvSpPr/>
          <p:nvPr/>
        </p:nvSpPr>
        <p:spPr>
          <a:xfrm>
            <a:off x="8449398" y="3845778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" name="Google Shape;80;p1"/>
          <p:cNvPicPr preferRelativeResize="0"/>
          <p:nvPr/>
        </p:nvPicPr>
        <p:blipFill rotWithShape="1">
          <a:blip r:embed="rId3">
            <a:alphaModFix/>
          </a:blip>
          <a:srcRect t="13403"/>
          <a:stretch/>
        </p:blipFill>
        <p:spPr>
          <a:xfrm>
            <a:off x="7554275" y="4486300"/>
            <a:ext cx="1084951" cy="93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"/>
          <p:cNvPicPr preferRelativeResize="0"/>
          <p:nvPr/>
        </p:nvPicPr>
        <p:blipFill rotWithShape="1">
          <a:blip r:embed="rId4">
            <a:alphaModFix/>
          </a:blip>
          <a:srcRect l="17498" t="13405" r="12304" b="18409"/>
          <a:stretch/>
        </p:blipFill>
        <p:spPr>
          <a:xfrm>
            <a:off x="2067800" y="3786850"/>
            <a:ext cx="761575" cy="739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64750" y="185775"/>
            <a:ext cx="1374201" cy="659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34850" y="301775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"/>
          <p:cNvSpPr/>
          <p:nvPr/>
        </p:nvSpPr>
        <p:spPr>
          <a:xfrm>
            <a:off x="4457225" y="2417862"/>
            <a:ext cx="22955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4457225" y="2417862"/>
            <a:ext cx="22955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4457225" y="2417862"/>
            <a:ext cx="22955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4457225" y="2417862"/>
            <a:ext cx="22955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0" name="Google Shape;190;p10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91" name="Google Shape;191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2" name="Google Shape;192;p10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93" name="Google Shape;193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79200" y="4609750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0"/>
          <p:cNvSpPr txBox="1"/>
          <p:nvPr/>
        </p:nvSpPr>
        <p:spPr>
          <a:xfrm>
            <a:off x="1435395" y="255181"/>
            <a:ext cx="662408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GB" sz="2800" b="1" dirty="0" err="1"/>
              <a:t>Kaynak</a:t>
            </a:r>
            <a:r>
              <a:rPr lang="en-GB" sz="2800" b="1" dirty="0"/>
              <a:t> </a:t>
            </a:r>
            <a:r>
              <a:rPr lang="en-GB" sz="2800" b="1" dirty="0" err="1"/>
              <a:t>Değer</a:t>
            </a:r>
            <a:r>
              <a:rPr lang="en-GB" sz="2800" b="1" dirty="0"/>
              <a:t> </a:t>
            </a:r>
            <a:r>
              <a:rPr lang="en-GB" sz="2800" b="1" dirty="0" err="1"/>
              <a:t>Haritası</a:t>
            </a:r>
            <a:r>
              <a:rPr lang="en-GB" sz="2800" b="1" dirty="0"/>
              <a:t> </a:t>
            </a:r>
            <a:r>
              <a:rPr lang="en-GB" sz="2800" b="1" dirty="0" err="1"/>
              <a:t>Geliştirme</a:t>
            </a:r>
            <a:endParaRPr dirty="0"/>
          </a:p>
        </p:txBody>
      </p:sp>
      <p:sp>
        <p:nvSpPr>
          <p:cNvPr id="195" name="Google Shape;195;p10"/>
          <p:cNvSpPr txBox="1"/>
          <p:nvPr/>
        </p:nvSpPr>
        <p:spPr>
          <a:xfrm>
            <a:off x="1180214" y="1165579"/>
            <a:ext cx="1806600" cy="13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GB" dirty="0" err="1"/>
              <a:t>İşletmeler</a:t>
            </a:r>
            <a:r>
              <a:rPr lang="en-GB" dirty="0"/>
              <a:t>, </a:t>
            </a:r>
            <a:r>
              <a:rPr lang="en-GB" dirty="0" err="1"/>
              <a:t>ticari</a:t>
            </a:r>
            <a:r>
              <a:rPr lang="en-GB" dirty="0"/>
              <a:t> </a:t>
            </a:r>
            <a:r>
              <a:rPr lang="en-GB" dirty="0" err="1"/>
              <a:t>faaliyetlerinin</a:t>
            </a:r>
            <a:r>
              <a:rPr lang="en-GB" dirty="0"/>
              <a:t> </a:t>
            </a:r>
            <a:r>
              <a:rPr lang="en-GB" dirty="0" err="1"/>
              <a:t>kapsamlı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haritalama</a:t>
            </a:r>
            <a:r>
              <a:rPr lang="en-GB" dirty="0"/>
              <a:t> </a:t>
            </a:r>
            <a:r>
              <a:rPr lang="en-GB" dirty="0" err="1"/>
              <a:t>sürecinden</a:t>
            </a:r>
            <a:r>
              <a:rPr lang="en-GB" dirty="0"/>
              <a:t> </a:t>
            </a:r>
            <a:r>
              <a:rPr lang="en-GB" dirty="0" err="1"/>
              <a:t>geçmelidir</a:t>
            </a:r>
            <a:endParaRPr dirty="0"/>
          </a:p>
        </p:txBody>
      </p:sp>
      <p:sp>
        <p:nvSpPr>
          <p:cNvPr id="196" name="Google Shape;196;p10"/>
          <p:cNvSpPr txBox="1"/>
          <p:nvPr/>
        </p:nvSpPr>
        <p:spPr>
          <a:xfrm>
            <a:off x="1297172" y="4609750"/>
            <a:ext cx="504489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Papetti et al., 2019</a:t>
            </a:r>
            <a:endParaRPr/>
          </a:p>
        </p:txBody>
      </p:sp>
      <p:grpSp>
        <p:nvGrpSpPr>
          <p:cNvPr id="197" name="Google Shape;197;p10"/>
          <p:cNvGrpSpPr/>
          <p:nvPr/>
        </p:nvGrpSpPr>
        <p:grpSpPr>
          <a:xfrm>
            <a:off x="3563654" y="855686"/>
            <a:ext cx="4343190" cy="4192643"/>
            <a:chOff x="751072" y="335"/>
            <a:chExt cx="4343190" cy="4192643"/>
          </a:xfrm>
        </p:grpSpPr>
        <p:sp>
          <p:nvSpPr>
            <p:cNvPr id="198" name="Google Shape;198;p10"/>
            <p:cNvSpPr/>
            <p:nvPr/>
          </p:nvSpPr>
          <p:spPr>
            <a:xfrm>
              <a:off x="2289042" y="335"/>
              <a:ext cx="1267250" cy="1267250"/>
            </a:xfrm>
            <a:prstGeom prst="ellipse">
              <a:avLst/>
            </a:prstGeom>
            <a:solidFill>
              <a:schemeClr val="accent2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0"/>
            <p:cNvSpPr txBox="1"/>
            <p:nvPr/>
          </p:nvSpPr>
          <p:spPr>
            <a:xfrm>
              <a:off x="2474626" y="185919"/>
              <a:ext cx="896082" cy="8960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12700" rIns="12700" bIns="12700" anchor="ctr" anchorCtr="0">
              <a:noAutofit/>
            </a:bodyPr>
            <a:lstStyle/>
            <a:p>
              <a:pPr lvl="0" algn="ctr">
                <a:lnSpc>
                  <a:spcPct val="90000"/>
                </a:lnSpc>
                <a:buSzPts val="1000"/>
              </a:pPr>
              <a:r>
                <a:rPr lang="en-GB" sz="1000" b="0" i="0" u="none" strike="noStrike" cap="none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1. </a:t>
              </a:r>
              <a:r>
                <a:rPr lang="en-GB" sz="1000" dirty="0" err="1">
                  <a:solidFill>
                    <a:schemeClr val="lt1"/>
                  </a:solidFill>
                </a:rPr>
                <a:t>Hedef</a:t>
              </a:r>
              <a:r>
                <a:rPr lang="en-GB" sz="1000" dirty="0">
                  <a:solidFill>
                    <a:schemeClr val="lt1"/>
                  </a:solidFill>
                </a:rPr>
                <a:t> </a:t>
              </a:r>
              <a:r>
                <a:rPr lang="en-GB" sz="1000" dirty="0" err="1">
                  <a:solidFill>
                    <a:schemeClr val="lt1"/>
                  </a:solidFill>
                </a:rPr>
                <a:t>ve</a:t>
              </a:r>
              <a:r>
                <a:rPr lang="en-GB" sz="1000" dirty="0">
                  <a:solidFill>
                    <a:schemeClr val="lt1"/>
                  </a:solidFill>
                </a:rPr>
                <a:t> </a:t>
              </a:r>
              <a:r>
                <a:rPr lang="en-GB" sz="1000" dirty="0" err="1">
                  <a:solidFill>
                    <a:schemeClr val="lt1"/>
                  </a:solidFill>
                </a:rPr>
                <a:t>sınırların</a:t>
              </a:r>
              <a:r>
                <a:rPr lang="en-GB" sz="1000" dirty="0">
                  <a:solidFill>
                    <a:schemeClr val="lt1"/>
                  </a:solidFill>
                </a:rPr>
                <a:t> </a:t>
              </a:r>
              <a:r>
                <a:rPr lang="en-GB" sz="1000" dirty="0" err="1">
                  <a:solidFill>
                    <a:schemeClr val="lt1"/>
                  </a:solidFill>
                </a:rPr>
                <a:t>tanımı</a:t>
              </a:r>
              <a:endParaRPr dirty="0"/>
            </a:p>
          </p:txBody>
        </p:sp>
        <p:sp>
          <p:nvSpPr>
            <p:cNvPr id="200" name="Google Shape;200;p10"/>
            <p:cNvSpPr/>
            <p:nvPr/>
          </p:nvSpPr>
          <p:spPr>
            <a:xfrm rot="2160000">
              <a:off x="3516008" y="973224"/>
              <a:ext cx="335905" cy="427697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0"/>
            <p:cNvSpPr txBox="1"/>
            <p:nvPr/>
          </p:nvSpPr>
          <p:spPr>
            <a:xfrm rot="2160000">
              <a:off x="3525631" y="1029147"/>
              <a:ext cx="235134" cy="2566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10"/>
            <p:cNvSpPr/>
            <p:nvPr/>
          </p:nvSpPr>
          <p:spPr>
            <a:xfrm>
              <a:off x="3827012" y="1117736"/>
              <a:ext cx="1267250" cy="1267250"/>
            </a:xfrm>
            <a:prstGeom prst="ellipse">
              <a:avLst/>
            </a:prstGeom>
            <a:solidFill>
              <a:srgbClr val="3D3838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0"/>
            <p:cNvSpPr txBox="1"/>
            <p:nvPr/>
          </p:nvSpPr>
          <p:spPr>
            <a:xfrm>
              <a:off x="4012596" y="1303320"/>
              <a:ext cx="896082" cy="8960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12700" rIns="127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2. </a:t>
              </a:r>
              <a:r>
                <a:rPr lang="tr-TR" sz="1000" b="0" i="0" u="none" strike="noStrike" cap="none" dirty="0" smtClean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Malzeme akışlarını haritalama</a:t>
              </a:r>
              <a:endParaRPr dirty="0"/>
            </a:p>
          </p:txBody>
        </p:sp>
        <p:sp>
          <p:nvSpPr>
            <p:cNvPr id="204" name="Google Shape;204;p10"/>
            <p:cNvSpPr/>
            <p:nvPr/>
          </p:nvSpPr>
          <p:spPr>
            <a:xfrm rot="6480000">
              <a:off x="4001896" y="2432467"/>
              <a:ext cx="335905" cy="427697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3D38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0"/>
            <p:cNvSpPr txBox="1"/>
            <p:nvPr/>
          </p:nvSpPr>
          <p:spPr>
            <a:xfrm rot="-4320000">
              <a:off x="4067851" y="2470087"/>
              <a:ext cx="235134" cy="2566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10"/>
            <p:cNvSpPr/>
            <p:nvPr/>
          </p:nvSpPr>
          <p:spPr>
            <a:xfrm>
              <a:off x="3239560" y="2925728"/>
              <a:ext cx="1267250" cy="1267250"/>
            </a:xfrm>
            <a:prstGeom prst="ellipse">
              <a:avLst/>
            </a:prstGeom>
            <a:solidFill>
              <a:srgbClr val="5B4E4E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0"/>
            <p:cNvSpPr txBox="1"/>
            <p:nvPr/>
          </p:nvSpPr>
          <p:spPr>
            <a:xfrm>
              <a:off x="3425144" y="3111312"/>
              <a:ext cx="896082" cy="8960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12700" rIns="127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3. </a:t>
              </a:r>
              <a:r>
                <a:rPr lang="tr-TR" sz="1000" b="0" i="0" u="none" strike="noStrike" cap="none" dirty="0" smtClean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Data toplama</a:t>
              </a:r>
              <a:endParaRPr dirty="0"/>
            </a:p>
          </p:txBody>
        </p:sp>
        <p:sp>
          <p:nvSpPr>
            <p:cNvPr id="208" name="Google Shape;208;p10"/>
            <p:cNvSpPr/>
            <p:nvPr/>
          </p:nvSpPr>
          <p:spPr>
            <a:xfrm rot="10800000">
              <a:off x="2764221" y="3345505"/>
              <a:ext cx="335905" cy="427697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5B4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0"/>
            <p:cNvSpPr txBox="1"/>
            <p:nvPr/>
          </p:nvSpPr>
          <p:spPr>
            <a:xfrm>
              <a:off x="2864992" y="3431044"/>
              <a:ext cx="235134" cy="2566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10"/>
            <p:cNvSpPr/>
            <p:nvPr/>
          </p:nvSpPr>
          <p:spPr>
            <a:xfrm>
              <a:off x="1338524" y="2925728"/>
              <a:ext cx="1267250" cy="1267250"/>
            </a:xfrm>
            <a:prstGeom prst="ellipse">
              <a:avLst/>
            </a:prstGeom>
            <a:solidFill>
              <a:srgbClr val="7B636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0"/>
            <p:cNvSpPr txBox="1"/>
            <p:nvPr/>
          </p:nvSpPr>
          <p:spPr>
            <a:xfrm>
              <a:off x="1524108" y="3111312"/>
              <a:ext cx="896082" cy="8960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12700" rIns="127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4. </a:t>
              </a:r>
              <a:r>
                <a:rPr lang="tr-TR" sz="1000" b="0" i="0" u="none" strike="noStrike" cap="none" dirty="0" smtClean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Değer Eşleme</a:t>
              </a:r>
              <a:endParaRPr dirty="0"/>
            </a:p>
          </p:txBody>
        </p:sp>
        <p:sp>
          <p:nvSpPr>
            <p:cNvPr id="212" name="Google Shape;212;p10"/>
            <p:cNvSpPr/>
            <p:nvPr/>
          </p:nvSpPr>
          <p:spPr>
            <a:xfrm rot="-6480000">
              <a:off x="1513408" y="2450550"/>
              <a:ext cx="335905" cy="427697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7B63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0"/>
            <p:cNvSpPr txBox="1"/>
            <p:nvPr/>
          </p:nvSpPr>
          <p:spPr>
            <a:xfrm rot="4320000">
              <a:off x="1579363" y="2584008"/>
              <a:ext cx="235134" cy="2566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10"/>
            <p:cNvSpPr/>
            <p:nvPr/>
          </p:nvSpPr>
          <p:spPr>
            <a:xfrm>
              <a:off x="751072" y="1117736"/>
              <a:ext cx="1267250" cy="1267250"/>
            </a:xfrm>
            <a:prstGeom prst="ellipse">
              <a:avLst/>
            </a:prstGeom>
            <a:solidFill>
              <a:srgbClr val="9D757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0"/>
            <p:cNvSpPr txBox="1"/>
            <p:nvPr/>
          </p:nvSpPr>
          <p:spPr>
            <a:xfrm>
              <a:off x="936656" y="1303320"/>
              <a:ext cx="896082" cy="8960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12700" rIns="127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 dirty="0" smtClean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5.</a:t>
              </a:r>
              <a:r>
                <a:rPr lang="tr-TR" sz="1000" b="0" i="0" u="none" strike="noStrike" cap="none" dirty="0" smtClean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İyileştirme Stratejileri</a:t>
              </a:r>
              <a:endParaRPr dirty="0"/>
            </a:p>
          </p:txBody>
        </p:sp>
        <p:sp>
          <p:nvSpPr>
            <p:cNvPr id="216" name="Google Shape;216;p10"/>
            <p:cNvSpPr/>
            <p:nvPr/>
          </p:nvSpPr>
          <p:spPr>
            <a:xfrm rot="-2160000">
              <a:off x="1978038" y="984400"/>
              <a:ext cx="335905" cy="427697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9D75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10"/>
            <p:cNvSpPr txBox="1"/>
            <p:nvPr/>
          </p:nvSpPr>
          <p:spPr>
            <a:xfrm rot="-2160000">
              <a:off x="1987661" y="1099555"/>
              <a:ext cx="235134" cy="2566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2" name="Google Shape;222;p11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23" name="Google Shape;22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4" name="Google Shape;224;p11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25" name="Google Shape;225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79200" y="4609750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11"/>
          <p:cNvSpPr txBox="1"/>
          <p:nvPr/>
        </p:nvSpPr>
        <p:spPr>
          <a:xfrm>
            <a:off x="1190847" y="244549"/>
            <a:ext cx="7251404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tr-TR" sz="2800" b="1" dirty="0"/>
              <a:t>Örnek Olay– Paketleme – Otomasyon ve Mühendislik</a:t>
            </a:r>
            <a:endParaRPr lang="tr-TR" sz="2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7" name="Google Shape;227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72000" y="1378272"/>
            <a:ext cx="4542773" cy="2742806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11"/>
          <p:cNvSpPr txBox="1"/>
          <p:nvPr/>
        </p:nvSpPr>
        <p:spPr>
          <a:xfrm>
            <a:off x="942696" y="1282572"/>
            <a:ext cx="3354821" cy="1877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GB" sz="1600" b="1" dirty="0"/>
              <a:t>Durum: </a:t>
            </a:r>
            <a:r>
              <a:rPr lang="en-GB" sz="1600" dirty="0"/>
              <a:t>PET </a:t>
            </a:r>
            <a:r>
              <a:rPr lang="en-GB" sz="1600" dirty="0" err="1"/>
              <a:t>şişeleri</a:t>
            </a:r>
            <a:r>
              <a:rPr lang="en-GB" sz="1600" dirty="0"/>
              <a:t> </a:t>
            </a:r>
            <a:r>
              <a:rPr lang="en-GB" sz="1600" dirty="0" err="1"/>
              <a:t>paketlemek</a:t>
            </a:r>
            <a:r>
              <a:rPr lang="en-GB" sz="1600" dirty="0"/>
              <a:t> </a:t>
            </a:r>
            <a:r>
              <a:rPr lang="en-GB" sz="1600" dirty="0" err="1"/>
              <a:t>için</a:t>
            </a:r>
            <a:r>
              <a:rPr lang="en-GB" sz="1600" dirty="0"/>
              <a:t> </a:t>
            </a:r>
            <a:r>
              <a:rPr lang="en-GB" sz="1600" dirty="0" err="1"/>
              <a:t>yılda</a:t>
            </a:r>
            <a:r>
              <a:rPr lang="en-GB" sz="1600" dirty="0"/>
              <a:t> +1 </a:t>
            </a:r>
            <a:r>
              <a:rPr lang="en-GB" sz="1600" dirty="0" err="1"/>
              <a:t>milyon</a:t>
            </a:r>
            <a:r>
              <a:rPr lang="en-GB" sz="1600" dirty="0"/>
              <a:t> ton shrink film </a:t>
            </a:r>
            <a:r>
              <a:rPr lang="en-GB" sz="1600" dirty="0" err="1"/>
              <a:t>kullanılıyor</a:t>
            </a:r>
            <a:endParaRPr lang="en-GB" sz="1600" dirty="0"/>
          </a:p>
          <a:p>
            <a:pPr lvl="0"/>
            <a:endParaRPr lang="en-GB" sz="1600" b="1" dirty="0"/>
          </a:p>
          <a:p>
            <a:pPr lvl="0"/>
            <a:r>
              <a:rPr lang="en-GB" sz="1600" b="1" dirty="0" err="1"/>
              <a:t>Sorun</a:t>
            </a:r>
            <a:r>
              <a:rPr lang="en-GB" sz="1600" b="1" dirty="0"/>
              <a:t>: </a:t>
            </a:r>
            <a:r>
              <a:rPr lang="en-GB" sz="1600" dirty="0" err="1"/>
              <a:t>Daha</a:t>
            </a:r>
            <a:r>
              <a:rPr lang="en-GB" sz="1600" dirty="0"/>
              <a:t> </a:t>
            </a:r>
            <a:r>
              <a:rPr lang="en-GB" sz="1600" dirty="0" err="1"/>
              <a:t>kolay</a:t>
            </a:r>
            <a:r>
              <a:rPr lang="en-GB" sz="1600" dirty="0"/>
              <a:t> </a:t>
            </a:r>
            <a:r>
              <a:rPr lang="en-GB" sz="1600" dirty="0" err="1"/>
              <a:t>taşıma</a:t>
            </a:r>
            <a:r>
              <a:rPr lang="en-GB" sz="1600" dirty="0"/>
              <a:t> </a:t>
            </a:r>
            <a:r>
              <a:rPr lang="en-GB" sz="1600" dirty="0" err="1"/>
              <a:t>için</a:t>
            </a:r>
            <a:r>
              <a:rPr lang="en-GB" sz="1600" dirty="0"/>
              <a:t> </a:t>
            </a:r>
            <a:r>
              <a:rPr lang="en-GB" sz="1600" dirty="0" err="1"/>
              <a:t>yüksek</a:t>
            </a:r>
            <a:r>
              <a:rPr lang="en-GB" sz="1600" dirty="0"/>
              <a:t> </a:t>
            </a:r>
            <a:r>
              <a:rPr lang="en-GB" sz="1600" dirty="0" err="1"/>
              <a:t>malzeme</a:t>
            </a:r>
            <a:r>
              <a:rPr lang="en-GB" sz="1600" dirty="0"/>
              <a:t> </a:t>
            </a:r>
            <a:r>
              <a:rPr lang="en-GB" sz="1600" dirty="0" err="1"/>
              <a:t>tüketimi</a:t>
            </a:r>
            <a:endParaRPr sz="2000" i="0" u="none" strike="noStrike" cap="none" dirty="0">
              <a:solidFill>
                <a:srgbClr val="000000"/>
              </a:solidFill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11"/>
          <p:cNvSpPr txBox="1"/>
          <p:nvPr/>
        </p:nvSpPr>
        <p:spPr>
          <a:xfrm>
            <a:off x="4532991" y="4132696"/>
            <a:ext cx="513313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greengrowthknowledge.org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4" name="Google Shape;234;p12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35" name="Google Shape;235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6" name="Google Shape;236;p12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37" name="Google Shape;23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79200" y="4609750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12"/>
          <p:cNvSpPr txBox="1"/>
          <p:nvPr/>
        </p:nvSpPr>
        <p:spPr>
          <a:xfrm>
            <a:off x="1137683" y="329609"/>
            <a:ext cx="6785941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Örnek Olay</a:t>
            </a:r>
            <a:r>
              <a:rPr lang="en-GB" sz="2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P</a:t>
            </a:r>
            <a:r>
              <a:rPr lang="tr-TR" sz="2800" b="1" i="0" u="none" strike="noStrike" cap="none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aketleme</a:t>
            </a:r>
            <a:r>
              <a:rPr lang="en-GB" sz="2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tr-TR" sz="2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Otomasyon</a:t>
            </a:r>
            <a:r>
              <a:rPr lang="en-GB" sz="2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tr-TR" sz="2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 Mühendislik</a:t>
            </a:r>
            <a:endParaRPr dirty="0"/>
          </a:p>
        </p:txBody>
      </p:sp>
      <p:sp>
        <p:nvSpPr>
          <p:cNvPr id="239" name="Google Shape;239;p12"/>
          <p:cNvSpPr txBox="1"/>
          <p:nvPr/>
        </p:nvSpPr>
        <p:spPr>
          <a:xfrm>
            <a:off x="1015364" y="1367350"/>
            <a:ext cx="3354821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tr-TR" sz="1600" b="1" i="0" u="none" strike="noStrike" cap="none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lang="en-GB" sz="1600" b="1" dirty="0" err="1"/>
              <a:t>Çözüm</a:t>
            </a:r>
            <a:r>
              <a:rPr lang="en-GB" sz="1600" b="1" dirty="0"/>
              <a:t>: </a:t>
            </a:r>
            <a:r>
              <a:rPr lang="en-GB" sz="1600" dirty="0" err="1"/>
              <a:t>Kaynak</a:t>
            </a:r>
            <a:r>
              <a:rPr lang="en-GB" sz="1600" dirty="0"/>
              <a:t> </a:t>
            </a:r>
            <a:r>
              <a:rPr lang="en-GB" sz="1600" dirty="0" err="1"/>
              <a:t>açısından</a:t>
            </a:r>
            <a:r>
              <a:rPr lang="en-GB" sz="1600" dirty="0"/>
              <a:t> </a:t>
            </a:r>
            <a:r>
              <a:rPr lang="en-GB" sz="1600" dirty="0" err="1"/>
              <a:t>verimli</a:t>
            </a:r>
            <a:r>
              <a:rPr lang="en-GB" sz="1600" dirty="0"/>
              <a:t> </a:t>
            </a:r>
            <a:r>
              <a:rPr lang="en-GB" sz="1600" dirty="0" err="1"/>
              <a:t>paketleme</a:t>
            </a:r>
            <a:r>
              <a:rPr lang="en-GB" sz="1600" dirty="0"/>
              <a:t>. </a:t>
            </a:r>
            <a:r>
              <a:rPr lang="en-GB" sz="1600" dirty="0" err="1"/>
              <a:t>Plastik</a:t>
            </a:r>
            <a:r>
              <a:rPr lang="en-GB" sz="1600" dirty="0"/>
              <a:t> </a:t>
            </a:r>
            <a:r>
              <a:rPr lang="en-GB" sz="1600" dirty="0" err="1"/>
              <a:t>kılıf</a:t>
            </a:r>
            <a:r>
              <a:rPr lang="en-GB" sz="1600" dirty="0"/>
              <a:t> </a:t>
            </a:r>
            <a:r>
              <a:rPr lang="en-GB" sz="1600" dirty="0" err="1"/>
              <a:t>şişeleri</a:t>
            </a:r>
            <a:r>
              <a:rPr lang="en-GB" sz="1600" dirty="0"/>
              <a:t> </a:t>
            </a:r>
            <a:r>
              <a:rPr lang="en-GB" sz="1600" dirty="0" err="1"/>
              <a:t>birbirine</a:t>
            </a:r>
            <a:r>
              <a:rPr lang="en-GB" sz="1600" dirty="0"/>
              <a:t> </a:t>
            </a:r>
            <a:r>
              <a:rPr lang="en-GB" sz="1600" dirty="0" err="1"/>
              <a:t>yapıştırır</a:t>
            </a:r>
            <a:endParaRPr sz="1600" i="0" u="none" strike="noStrike" cap="none" dirty="0">
              <a:solidFill>
                <a:srgbClr val="000000"/>
              </a:solidFill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0" name="Google Shape;240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52886" y="1615498"/>
            <a:ext cx="4205514" cy="21379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5" name="Google Shape;245;p13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46" name="Google Shape;24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7" name="Google Shape;247;p13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48" name="Google Shape;248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79200" y="4609750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13"/>
          <p:cNvSpPr txBox="1"/>
          <p:nvPr/>
        </p:nvSpPr>
        <p:spPr>
          <a:xfrm>
            <a:off x="1339702" y="233916"/>
            <a:ext cx="7485321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GB" sz="2800" b="1" dirty="0" err="1"/>
              <a:t>Malzeme</a:t>
            </a:r>
            <a:r>
              <a:rPr lang="en-GB" sz="2800" b="1" dirty="0"/>
              <a:t> </a:t>
            </a:r>
            <a:r>
              <a:rPr lang="en-GB" sz="2800" b="1" dirty="0" err="1"/>
              <a:t>açısından</a:t>
            </a:r>
            <a:r>
              <a:rPr lang="en-GB" sz="2800" b="1" dirty="0"/>
              <a:t> </a:t>
            </a:r>
            <a:r>
              <a:rPr lang="en-GB" sz="2800" b="1" dirty="0" err="1"/>
              <a:t>verimli</a:t>
            </a:r>
            <a:r>
              <a:rPr lang="en-GB" sz="2800" b="1" dirty="0"/>
              <a:t> </a:t>
            </a:r>
            <a:r>
              <a:rPr lang="en-GB" sz="2800" b="1" dirty="0" err="1"/>
              <a:t>bina</a:t>
            </a:r>
            <a:r>
              <a:rPr lang="en-GB" sz="2800" b="1" dirty="0"/>
              <a:t> </a:t>
            </a:r>
            <a:r>
              <a:rPr lang="en-GB" sz="2800" b="1" dirty="0" err="1"/>
              <a:t>altyapısı</a:t>
            </a:r>
            <a:r>
              <a:rPr lang="en-GB" sz="2800" b="1" dirty="0"/>
              <a:t> </a:t>
            </a:r>
            <a:r>
              <a:rPr lang="en-GB" sz="2800" b="1" dirty="0" err="1"/>
              <a:t>ve</a:t>
            </a:r>
            <a:r>
              <a:rPr lang="en-GB" sz="2800" b="1" dirty="0"/>
              <a:t> </a:t>
            </a:r>
            <a:r>
              <a:rPr lang="en-GB" sz="2800" b="1" dirty="0" err="1"/>
              <a:t>enerji</a:t>
            </a:r>
            <a:r>
              <a:rPr lang="en-GB" sz="2800" b="1" dirty="0"/>
              <a:t> </a:t>
            </a:r>
            <a:r>
              <a:rPr lang="en-GB" sz="2800" b="1" dirty="0" err="1"/>
              <a:t>verimli</a:t>
            </a:r>
            <a:r>
              <a:rPr lang="en-GB" sz="2800" b="1" dirty="0"/>
              <a:t> </a:t>
            </a:r>
            <a:r>
              <a:rPr lang="en-GB" sz="2800" b="1" dirty="0" err="1"/>
              <a:t>binalar</a:t>
            </a:r>
            <a:endParaRPr sz="2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0" name="Google Shape;250;p13"/>
          <p:cNvPicPr preferRelativeResize="0"/>
          <p:nvPr/>
        </p:nvPicPr>
        <p:blipFill rotWithShape="1">
          <a:blip r:embed="rId5">
            <a:alphaModFix/>
          </a:blip>
          <a:srcRect l="13549" t="30689" r="20393" b="14691"/>
          <a:stretch/>
        </p:blipFill>
        <p:spPr>
          <a:xfrm>
            <a:off x="746154" y="2047976"/>
            <a:ext cx="6397385" cy="2927189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13"/>
          <p:cNvSpPr txBox="1"/>
          <p:nvPr/>
        </p:nvSpPr>
        <p:spPr>
          <a:xfrm>
            <a:off x="1339702" y="1286540"/>
            <a:ext cx="740432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GB" sz="2000" dirty="0" err="1"/>
              <a:t>Operasyonel</a:t>
            </a:r>
            <a:r>
              <a:rPr lang="en-GB" sz="2000" dirty="0"/>
              <a:t> </a:t>
            </a:r>
            <a:r>
              <a:rPr lang="en-GB" sz="2000" dirty="0" err="1"/>
              <a:t>tesislerin</a:t>
            </a:r>
            <a:r>
              <a:rPr lang="en-GB" sz="2000" dirty="0"/>
              <a:t> </a:t>
            </a:r>
            <a:r>
              <a:rPr lang="en-GB" sz="2000" dirty="0" err="1"/>
              <a:t>enerji</a:t>
            </a:r>
            <a:r>
              <a:rPr lang="en-GB" sz="2000" dirty="0"/>
              <a:t> </a:t>
            </a:r>
            <a:r>
              <a:rPr lang="en-GB" sz="2000" dirty="0" err="1"/>
              <a:t>ve</a:t>
            </a:r>
            <a:r>
              <a:rPr lang="en-GB" sz="2000" dirty="0"/>
              <a:t> </a:t>
            </a:r>
            <a:r>
              <a:rPr lang="en-GB" sz="2000" dirty="0" err="1"/>
              <a:t>su</a:t>
            </a:r>
            <a:r>
              <a:rPr lang="en-GB" sz="2000" dirty="0"/>
              <a:t> </a:t>
            </a:r>
            <a:r>
              <a:rPr lang="en-GB" sz="2000" dirty="0" err="1"/>
              <a:t>kullanımında</a:t>
            </a:r>
            <a:r>
              <a:rPr lang="en-GB" sz="2000" dirty="0"/>
              <a:t> optimum </a:t>
            </a:r>
            <a:r>
              <a:rPr lang="en-GB" sz="2000" dirty="0" err="1"/>
              <a:t>olacak</a:t>
            </a:r>
            <a:r>
              <a:rPr lang="en-GB" sz="2000" dirty="0"/>
              <a:t> </a:t>
            </a:r>
            <a:r>
              <a:rPr lang="en-GB" sz="2000" dirty="0" err="1"/>
              <a:t>şekilde</a:t>
            </a:r>
            <a:r>
              <a:rPr lang="en-GB" sz="2000" dirty="0"/>
              <a:t> </a:t>
            </a:r>
            <a:r>
              <a:rPr lang="en-GB" sz="2000" dirty="0" err="1"/>
              <a:t>tasarlanması</a:t>
            </a:r>
            <a:endParaRPr dirty="0"/>
          </a:p>
        </p:txBody>
      </p:sp>
      <p:sp>
        <p:nvSpPr>
          <p:cNvPr id="252" name="Google Shape;252;p13"/>
          <p:cNvSpPr txBox="1"/>
          <p:nvPr/>
        </p:nvSpPr>
        <p:spPr>
          <a:xfrm>
            <a:off x="5007421" y="4720155"/>
            <a:ext cx="213611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www.archlab.de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7" name="Google Shape;257;p14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58" name="Google Shape;258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9" name="Google Shape;259;p14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60" name="Google Shape;260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79200" y="4609750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14"/>
          <p:cNvSpPr txBox="1"/>
          <p:nvPr/>
        </p:nvSpPr>
        <p:spPr>
          <a:xfrm>
            <a:off x="1036359" y="154076"/>
            <a:ext cx="791010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GB" sz="2800" dirty="0" err="1"/>
              <a:t>Kimyasal</a:t>
            </a:r>
            <a:r>
              <a:rPr lang="en-GB" sz="2800" dirty="0"/>
              <a:t> </a:t>
            </a:r>
            <a:r>
              <a:rPr lang="tr-TR" sz="2800" dirty="0" smtClean="0"/>
              <a:t>Leasing</a:t>
            </a:r>
            <a:r>
              <a:rPr lang="en-GB" sz="2800" dirty="0" smtClean="0"/>
              <a:t> </a:t>
            </a:r>
            <a:r>
              <a:rPr lang="en-GB" sz="2800" dirty="0" err="1"/>
              <a:t>İş</a:t>
            </a:r>
            <a:r>
              <a:rPr lang="en-GB" sz="2800" dirty="0"/>
              <a:t> </a:t>
            </a:r>
            <a:r>
              <a:rPr lang="en-GB" sz="2800" dirty="0" err="1"/>
              <a:t>Modelleri</a:t>
            </a:r>
            <a:endParaRPr dirty="0"/>
          </a:p>
        </p:txBody>
      </p:sp>
      <p:sp>
        <p:nvSpPr>
          <p:cNvPr id="262" name="Google Shape;262;p14"/>
          <p:cNvSpPr txBox="1"/>
          <p:nvPr/>
        </p:nvSpPr>
        <p:spPr>
          <a:xfrm>
            <a:off x="1711842" y="4712425"/>
            <a:ext cx="555925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Kaynak</a:t>
            </a:r>
            <a:r>
              <a:rPr lang="en-GB" sz="1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GB" sz="12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Sena</a:t>
            </a:r>
            <a:r>
              <a:rPr lang="en-GB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2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Peiris</a:t>
            </a:r>
            <a:endParaRPr dirty="0"/>
          </a:p>
        </p:txBody>
      </p:sp>
      <p:sp>
        <p:nvSpPr>
          <p:cNvPr id="263" name="Google Shape;263;p14"/>
          <p:cNvSpPr txBox="1"/>
          <p:nvPr/>
        </p:nvSpPr>
        <p:spPr>
          <a:xfrm>
            <a:off x="951866" y="4271213"/>
            <a:ext cx="6873194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GB" dirty="0" err="1"/>
              <a:t>Etkili</a:t>
            </a:r>
            <a:r>
              <a:rPr lang="en-GB" dirty="0"/>
              <a:t> </a:t>
            </a:r>
            <a:r>
              <a:rPr lang="en-GB" dirty="0" err="1"/>
              <a:t>olmak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şirkette</a:t>
            </a:r>
            <a:r>
              <a:rPr lang="en-GB" dirty="0"/>
              <a:t> </a:t>
            </a:r>
            <a:r>
              <a:rPr lang="en-GB" dirty="0" err="1"/>
              <a:t>istek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kültürel</a:t>
            </a:r>
            <a:r>
              <a:rPr lang="en-GB" dirty="0"/>
              <a:t> </a:t>
            </a:r>
            <a:r>
              <a:rPr lang="en-GB" dirty="0" err="1"/>
              <a:t>çekişin</a:t>
            </a:r>
            <a:r>
              <a:rPr lang="en-GB" dirty="0"/>
              <a:t> </a:t>
            </a:r>
            <a:r>
              <a:rPr lang="en-GB" dirty="0" err="1"/>
              <a:t>olması</a:t>
            </a:r>
            <a:r>
              <a:rPr lang="en-GB" dirty="0"/>
              <a:t> </a:t>
            </a:r>
            <a:r>
              <a:rPr lang="en-GB" dirty="0" err="1"/>
              <a:t>esastır</a:t>
            </a:r>
            <a:r>
              <a:rPr lang="en-GB" dirty="0"/>
              <a:t>.</a:t>
            </a:r>
            <a:endParaRPr dirty="0"/>
          </a:p>
        </p:txBody>
      </p:sp>
      <p:sp>
        <p:nvSpPr>
          <p:cNvPr id="264" name="Google Shape;264;p14"/>
          <p:cNvSpPr/>
          <p:nvPr/>
        </p:nvSpPr>
        <p:spPr>
          <a:xfrm>
            <a:off x="1688183" y="1985305"/>
            <a:ext cx="2029582" cy="1267691"/>
          </a:xfrm>
          <a:prstGeom prst="rect">
            <a:avLst/>
          </a:prstGeom>
          <a:solidFill>
            <a:srgbClr val="0070C0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en-GB" dirty="0" err="1">
                <a:solidFill>
                  <a:schemeClr val="lt1"/>
                </a:solidFill>
              </a:rPr>
              <a:t>Malzeme</a:t>
            </a:r>
            <a:endParaRPr lang="en-GB" dirty="0">
              <a:solidFill>
                <a:schemeClr val="lt1"/>
              </a:solidFill>
            </a:endParaRPr>
          </a:p>
          <a:p>
            <a:pPr lvl="0" algn="ctr"/>
            <a:r>
              <a:rPr lang="en-GB" dirty="0">
                <a:solidFill>
                  <a:schemeClr val="lt1"/>
                </a:solidFill>
              </a:rPr>
              <a:t>(</a:t>
            </a:r>
            <a:r>
              <a:rPr lang="en-GB" dirty="0" err="1">
                <a:solidFill>
                  <a:schemeClr val="lt1"/>
                </a:solidFill>
              </a:rPr>
              <a:t>Maliyetler</a:t>
            </a:r>
            <a:r>
              <a:rPr lang="en-GB" dirty="0">
                <a:solidFill>
                  <a:schemeClr val="lt1"/>
                </a:solidFill>
              </a:rPr>
              <a:t>, </a:t>
            </a:r>
            <a:r>
              <a:rPr lang="en-GB" dirty="0" err="1">
                <a:solidFill>
                  <a:schemeClr val="lt1"/>
                </a:solidFill>
              </a:rPr>
              <a:t>hacim</a:t>
            </a:r>
            <a:endParaRPr dirty="0"/>
          </a:p>
        </p:txBody>
      </p:sp>
      <p:sp>
        <p:nvSpPr>
          <p:cNvPr id="265" name="Google Shape;265;p14"/>
          <p:cNvSpPr/>
          <p:nvPr/>
        </p:nvSpPr>
        <p:spPr>
          <a:xfrm>
            <a:off x="5836361" y="2019307"/>
            <a:ext cx="2029582" cy="1267691"/>
          </a:xfrm>
          <a:prstGeom prst="rect">
            <a:avLst/>
          </a:prstGeom>
          <a:solidFill>
            <a:srgbClr val="0070C0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en-GB" dirty="0" err="1">
                <a:solidFill>
                  <a:schemeClr val="lt1"/>
                </a:solidFill>
              </a:rPr>
              <a:t>Yaşam</a:t>
            </a:r>
            <a:r>
              <a:rPr lang="en-GB" dirty="0">
                <a:solidFill>
                  <a:schemeClr val="lt1"/>
                </a:solidFill>
              </a:rPr>
              <a:t> </a:t>
            </a:r>
            <a:r>
              <a:rPr lang="en-GB" dirty="0" err="1">
                <a:solidFill>
                  <a:schemeClr val="lt1"/>
                </a:solidFill>
              </a:rPr>
              <a:t>döngüsü</a:t>
            </a:r>
            <a:r>
              <a:rPr lang="en-GB" dirty="0">
                <a:solidFill>
                  <a:schemeClr val="lt1"/>
                </a:solidFill>
              </a:rPr>
              <a:t> </a:t>
            </a:r>
            <a:r>
              <a:rPr lang="en-GB" dirty="0" err="1">
                <a:solidFill>
                  <a:schemeClr val="lt1"/>
                </a:solidFill>
              </a:rPr>
              <a:t>maliyetleri</a:t>
            </a:r>
            <a:endParaRPr lang="en-GB" dirty="0">
              <a:solidFill>
                <a:schemeClr val="lt1"/>
              </a:solidFill>
            </a:endParaRPr>
          </a:p>
          <a:p>
            <a:pPr lvl="0" algn="ctr"/>
            <a:r>
              <a:rPr lang="en-GB" dirty="0">
                <a:solidFill>
                  <a:schemeClr val="lt1"/>
                </a:solidFill>
              </a:rPr>
              <a:t>(</a:t>
            </a:r>
            <a:r>
              <a:rPr lang="en-GB" dirty="0" err="1">
                <a:solidFill>
                  <a:schemeClr val="lt1"/>
                </a:solidFill>
              </a:rPr>
              <a:t>malzeme</a:t>
            </a:r>
            <a:r>
              <a:rPr lang="en-GB" dirty="0">
                <a:solidFill>
                  <a:schemeClr val="lt1"/>
                </a:solidFill>
              </a:rPr>
              <a:t>, </a:t>
            </a:r>
            <a:r>
              <a:rPr lang="en-GB" dirty="0" err="1">
                <a:solidFill>
                  <a:schemeClr val="lt1"/>
                </a:solidFill>
              </a:rPr>
              <a:t>iş</a:t>
            </a:r>
            <a:r>
              <a:rPr lang="en-GB" dirty="0">
                <a:solidFill>
                  <a:schemeClr val="lt1"/>
                </a:solidFill>
              </a:rPr>
              <a:t>, </a:t>
            </a:r>
            <a:r>
              <a:rPr lang="en-GB" dirty="0" err="1">
                <a:solidFill>
                  <a:schemeClr val="lt1"/>
                </a:solidFill>
              </a:rPr>
              <a:t>atık</a:t>
            </a:r>
            <a:r>
              <a:rPr lang="en-GB" dirty="0">
                <a:solidFill>
                  <a:schemeClr val="lt1"/>
                </a:solidFill>
              </a:rPr>
              <a:t> </a:t>
            </a:r>
            <a:r>
              <a:rPr lang="en-GB" dirty="0" err="1">
                <a:solidFill>
                  <a:schemeClr val="lt1"/>
                </a:solidFill>
              </a:rPr>
              <a:t>yönetimi</a:t>
            </a:r>
            <a:r>
              <a:rPr lang="en-GB" dirty="0">
                <a:solidFill>
                  <a:schemeClr val="lt1"/>
                </a:solidFill>
              </a:rPr>
              <a:t>)</a:t>
            </a:r>
            <a:endParaRPr dirty="0"/>
          </a:p>
        </p:txBody>
      </p:sp>
      <p:sp>
        <p:nvSpPr>
          <p:cNvPr id="266" name="Google Shape;266;p14"/>
          <p:cNvSpPr txBox="1"/>
          <p:nvPr/>
        </p:nvSpPr>
        <p:spPr>
          <a:xfrm>
            <a:off x="1560137" y="1142557"/>
            <a:ext cx="222930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GB" sz="1100" dirty="0" err="1"/>
              <a:t>Geleneksel</a:t>
            </a:r>
            <a:r>
              <a:rPr lang="en-GB" sz="1100" dirty="0"/>
              <a:t> </a:t>
            </a:r>
            <a:r>
              <a:rPr lang="en-GB" sz="1100" dirty="0" err="1"/>
              <a:t>iş</a:t>
            </a:r>
            <a:r>
              <a:rPr lang="en-GB" sz="1100" dirty="0"/>
              <a:t> </a:t>
            </a:r>
            <a:r>
              <a:rPr lang="en-GB" sz="1100" dirty="0" err="1"/>
              <a:t>modelleri</a:t>
            </a:r>
            <a:endParaRPr lang="en-GB" sz="1100" dirty="0"/>
          </a:p>
          <a:p>
            <a:pPr lvl="0" algn="ctr"/>
            <a:endParaRPr lang="en-GB" sz="1100" dirty="0"/>
          </a:p>
          <a:p>
            <a:pPr lvl="0" algn="ctr"/>
            <a:r>
              <a:rPr lang="en-GB" sz="1100" dirty="0" err="1"/>
              <a:t>Çelişkili</a:t>
            </a:r>
            <a:r>
              <a:rPr lang="en-GB" sz="1100" dirty="0"/>
              <a:t> </a:t>
            </a:r>
            <a:r>
              <a:rPr lang="en-GB" sz="1100" dirty="0" err="1"/>
              <a:t>motivasyonlar</a:t>
            </a:r>
            <a:endParaRPr lang="en-GB" sz="1100" dirty="0"/>
          </a:p>
          <a:p>
            <a:pPr lvl="0" algn="ctr"/>
            <a:r>
              <a:rPr lang="en-GB" sz="1100" dirty="0" err="1">
                <a:solidFill>
                  <a:srgbClr val="0070C0"/>
                </a:solidFill>
              </a:rPr>
              <a:t>Malların</a:t>
            </a:r>
            <a:r>
              <a:rPr lang="en-GB" sz="1100" dirty="0">
                <a:solidFill>
                  <a:srgbClr val="0070C0"/>
                </a:solidFill>
              </a:rPr>
              <a:t> </a:t>
            </a:r>
            <a:r>
              <a:rPr lang="en-GB" sz="1100" dirty="0" err="1">
                <a:solidFill>
                  <a:srgbClr val="0070C0"/>
                </a:solidFill>
              </a:rPr>
              <a:t>teslimi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267" name="Google Shape;267;p14"/>
          <p:cNvSpPr txBox="1"/>
          <p:nvPr/>
        </p:nvSpPr>
        <p:spPr>
          <a:xfrm>
            <a:off x="5731252" y="1096515"/>
            <a:ext cx="223980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GB" sz="1100" dirty="0" err="1"/>
              <a:t>Kimyasal</a:t>
            </a:r>
            <a:r>
              <a:rPr lang="en-GB" sz="1100" dirty="0"/>
              <a:t> </a:t>
            </a:r>
            <a:r>
              <a:rPr lang="tr-TR" sz="1100" dirty="0" smtClean="0"/>
              <a:t>leasing</a:t>
            </a:r>
            <a:r>
              <a:rPr lang="en-GB" sz="1100" dirty="0" smtClean="0"/>
              <a:t> </a:t>
            </a:r>
            <a:r>
              <a:rPr lang="en-GB" sz="1100" dirty="0" err="1"/>
              <a:t>modelleri</a:t>
            </a:r>
            <a:endParaRPr lang="en-GB" sz="1100" dirty="0"/>
          </a:p>
          <a:p>
            <a:pPr lvl="0" algn="ctr"/>
            <a:endParaRPr lang="en-GB" sz="1100" dirty="0"/>
          </a:p>
          <a:p>
            <a:pPr lvl="0" algn="ctr"/>
            <a:r>
              <a:rPr lang="en-GB" sz="1100" dirty="0" err="1"/>
              <a:t>Toplu</a:t>
            </a:r>
            <a:r>
              <a:rPr lang="en-GB" sz="1100" dirty="0"/>
              <a:t> </a:t>
            </a:r>
            <a:r>
              <a:rPr lang="en-GB" sz="1100" dirty="0" err="1"/>
              <a:t>motivasyonlar</a:t>
            </a:r>
            <a:endParaRPr lang="en-GB" sz="1100" dirty="0"/>
          </a:p>
          <a:p>
            <a:pPr lvl="0" algn="ctr"/>
            <a:r>
              <a:rPr lang="en-GB" sz="1100" dirty="0" err="1"/>
              <a:t>Hizmetlerin</a:t>
            </a:r>
            <a:r>
              <a:rPr lang="en-GB" sz="1100" dirty="0"/>
              <a:t> </a:t>
            </a:r>
            <a:r>
              <a:rPr lang="en-GB" sz="1100" dirty="0" err="1"/>
              <a:t>teslimi</a:t>
            </a:r>
            <a:endParaRPr dirty="0"/>
          </a:p>
        </p:txBody>
      </p:sp>
      <p:sp>
        <p:nvSpPr>
          <p:cNvPr id="268" name="Google Shape;268;p14"/>
          <p:cNvSpPr txBox="1"/>
          <p:nvPr/>
        </p:nvSpPr>
        <p:spPr>
          <a:xfrm>
            <a:off x="575646" y="1638723"/>
            <a:ext cx="105587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Tedarik</a:t>
            </a:r>
            <a:endParaRPr dirty="0"/>
          </a:p>
        </p:txBody>
      </p:sp>
      <p:sp>
        <p:nvSpPr>
          <p:cNvPr id="269" name="Google Shape;269;p14"/>
          <p:cNvSpPr txBox="1"/>
          <p:nvPr/>
        </p:nvSpPr>
        <p:spPr>
          <a:xfrm>
            <a:off x="3631092" y="1664613"/>
            <a:ext cx="105587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Tüketici</a:t>
            </a:r>
            <a:endParaRPr dirty="0"/>
          </a:p>
        </p:txBody>
      </p:sp>
      <p:sp>
        <p:nvSpPr>
          <p:cNvPr id="270" name="Google Shape;270;p14"/>
          <p:cNvSpPr txBox="1"/>
          <p:nvPr/>
        </p:nvSpPr>
        <p:spPr>
          <a:xfrm>
            <a:off x="4815340" y="1680885"/>
            <a:ext cx="105587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Tedarik</a:t>
            </a:r>
            <a:r>
              <a:rPr lang="en-GB" sz="1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endParaRPr dirty="0"/>
          </a:p>
        </p:txBody>
      </p:sp>
      <p:sp>
        <p:nvSpPr>
          <p:cNvPr id="271" name="Google Shape;271;p14"/>
          <p:cNvSpPr txBox="1"/>
          <p:nvPr/>
        </p:nvSpPr>
        <p:spPr>
          <a:xfrm>
            <a:off x="7959472" y="1633694"/>
            <a:ext cx="105587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Tüketici</a:t>
            </a:r>
            <a:endParaRPr dirty="0"/>
          </a:p>
        </p:txBody>
      </p:sp>
      <p:cxnSp>
        <p:nvCxnSpPr>
          <p:cNvPr id="272" name="Google Shape;272;p14"/>
          <p:cNvCxnSpPr/>
          <p:nvPr/>
        </p:nvCxnSpPr>
        <p:spPr>
          <a:xfrm>
            <a:off x="4815340" y="946798"/>
            <a:ext cx="0" cy="3126438"/>
          </a:xfrm>
          <a:prstGeom prst="straightConnector1">
            <a:avLst/>
          </a:prstGeom>
          <a:noFill/>
          <a:ln w="9525" cap="flat" cmpd="sng">
            <a:solidFill>
              <a:srgbClr val="FDA73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3" name="Google Shape;273;p14"/>
          <p:cNvSpPr/>
          <p:nvPr/>
        </p:nvSpPr>
        <p:spPr>
          <a:xfrm>
            <a:off x="951866" y="2019307"/>
            <a:ext cx="390852" cy="1208472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14"/>
          <p:cNvSpPr/>
          <p:nvPr/>
        </p:nvSpPr>
        <p:spPr>
          <a:xfrm rot="10800000">
            <a:off x="3980294" y="2014914"/>
            <a:ext cx="390852" cy="1208472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14"/>
          <p:cNvSpPr/>
          <p:nvPr/>
        </p:nvSpPr>
        <p:spPr>
          <a:xfrm rot="10800000">
            <a:off x="5130425" y="2055199"/>
            <a:ext cx="390852" cy="1208472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14"/>
          <p:cNvSpPr/>
          <p:nvPr/>
        </p:nvSpPr>
        <p:spPr>
          <a:xfrm rot="10800000">
            <a:off x="8346179" y="2044524"/>
            <a:ext cx="390852" cy="1208472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14"/>
          <p:cNvSpPr txBox="1"/>
          <p:nvPr/>
        </p:nvSpPr>
        <p:spPr>
          <a:xfrm>
            <a:off x="667163" y="3344138"/>
            <a:ext cx="102102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tr-TR" sz="1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daha çok daha iyi</a:t>
            </a:r>
            <a:r>
              <a:rPr lang="en-GB" sz="1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dirty="0"/>
          </a:p>
        </p:txBody>
      </p:sp>
      <p:sp>
        <p:nvSpPr>
          <p:cNvPr id="278" name="Google Shape;278;p14"/>
          <p:cNvSpPr txBox="1"/>
          <p:nvPr/>
        </p:nvSpPr>
        <p:spPr>
          <a:xfrm>
            <a:off x="3648517" y="3316664"/>
            <a:ext cx="102102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tr-TR" sz="1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az daha çoktur</a:t>
            </a:r>
            <a:r>
              <a:rPr lang="en-GB" sz="1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dirty="0"/>
          </a:p>
        </p:txBody>
      </p:sp>
      <p:sp>
        <p:nvSpPr>
          <p:cNvPr id="279" name="Google Shape;279;p14"/>
          <p:cNvSpPr txBox="1"/>
          <p:nvPr/>
        </p:nvSpPr>
        <p:spPr>
          <a:xfrm>
            <a:off x="4850190" y="3344138"/>
            <a:ext cx="102102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GB" sz="1200" dirty="0"/>
              <a:t>“</a:t>
            </a:r>
            <a:r>
              <a:rPr lang="en-GB" sz="1200" dirty="0" err="1"/>
              <a:t>az</a:t>
            </a:r>
            <a:r>
              <a:rPr lang="en-GB" sz="1200" dirty="0"/>
              <a:t> </a:t>
            </a:r>
            <a:r>
              <a:rPr lang="en-GB" sz="1200" dirty="0" err="1"/>
              <a:t>daha</a:t>
            </a:r>
            <a:r>
              <a:rPr lang="en-GB" sz="1200" dirty="0"/>
              <a:t> </a:t>
            </a:r>
            <a:r>
              <a:rPr lang="en-GB" sz="1200" dirty="0" err="1"/>
              <a:t>çoktur</a:t>
            </a:r>
            <a:r>
              <a:rPr lang="en-GB" sz="1200" dirty="0"/>
              <a:t>”</a:t>
            </a:r>
            <a:endParaRPr lang="en-GB" sz="1200" dirty="0"/>
          </a:p>
        </p:txBody>
      </p:sp>
      <p:sp>
        <p:nvSpPr>
          <p:cNvPr id="280" name="Google Shape;280;p14"/>
          <p:cNvSpPr txBox="1"/>
          <p:nvPr/>
        </p:nvSpPr>
        <p:spPr>
          <a:xfrm>
            <a:off x="8103549" y="3344137"/>
            <a:ext cx="102102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GB" sz="1200" dirty="0"/>
              <a:t>“</a:t>
            </a:r>
            <a:r>
              <a:rPr lang="en-GB" sz="1200" dirty="0" err="1"/>
              <a:t>az</a:t>
            </a:r>
            <a:r>
              <a:rPr lang="en-GB" sz="1200" dirty="0"/>
              <a:t> </a:t>
            </a:r>
            <a:r>
              <a:rPr lang="en-GB" sz="1200" dirty="0" err="1"/>
              <a:t>daha</a:t>
            </a:r>
            <a:r>
              <a:rPr lang="en-GB" sz="1200" dirty="0"/>
              <a:t> </a:t>
            </a:r>
            <a:r>
              <a:rPr lang="en-GB" sz="1200" dirty="0" err="1"/>
              <a:t>çoktur</a:t>
            </a:r>
            <a:r>
              <a:rPr lang="en-GB" sz="1200" dirty="0"/>
              <a:t>”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5" name="Google Shape;285;p15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86" name="Google Shape;286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7" name="Google Shape;287;p15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88" name="Google Shape;288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94148" y="4530178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15"/>
          <p:cNvSpPr txBox="1"/>
          <p:nvPr/>
        </p:nvSpPr>
        <p:spPr>
          <a:xfrm>
            <a:off x="690342" y="1355864"/>
            <a:ext cx="8526326" cy="3544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>
                <a:schemeClr val="dk2"/>
              </a:buClr>
              <a:buSzPts val="2800"/>
            </a:pPr>
            <a:r>
              <a:rPr lang="en-GB" sz="2000" dirty="0" err="1">
                <a:solidFill>
                  <a:schemeClr val="dk1"/>
                </a:solidFill>
              </a:rPr>
              <a:t>Avrupa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>
                <a:solidFill>
                  <a:schemeClr val="dk1"/>
                </a:solidFill>
              </a:rPr>
              <a:t>Komisyonu'nun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>
                <a:solidFill>
                  <a:schemeClr val="dk1"/>
                </a:solidFill>
              </a:rPr>
              <a:t>Kaynak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</a:rPr>
              <a:t>Verimliliği</a:t>
            </a:r>
            <a:r>
              <a:rPr lang="tr-TR" sz="2000" dirty="0" smtClean="0">
                <a:solidFill>
                  <a:schemeClr val="dk1"/>
                </a:solidFill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</a:rPr>
              <a:t>sayfası</a:t>
            </a:r>
            <a:endParaRPr lang="tr-TR" sz="2000" dirty="0" smtClean="0">
              <a:solidFill>
                <a:schemeClr val="dk1"/>
              </a:solidFill>
            </a:endParaRPr>
          </a:p>
          <a:p>
            <a:pPr lvl="0">
              <a:buClr>
                <a:schemeClr val="dk2"/>
              </a:buClr>
              <a:buSzPts val="2800"/>
            </a:pPr>
            <a:r>
              <a:rPr lang="en-GB" sz="2000" b="0" i="0" u="sng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en-GB" sz="2000" b="0" i="0" u="sng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://ec.europa.eu/environment/resource_efficiency/</a:t>
            </a:r>
            <a:r>
              <a:rPr lang="en-GB" sz="2000" b="0" i="0" u="none" strike="noStrike" cap="none" dirty="0">
                <a:solidFill>
                  <a:srgbClr val="EF86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GB" sz="2000" b="0" i="0" u="none" strike="noStrike" cap="none" dirty="0">
                <a:solidFill>
                  <a:srgbClr val="EF8600"/>
                </a:solidFill>
                <a:latin typeface="Arial"/>
                <a:ea typeface="Arial"/>
                <a:cs typeface="Arial"/>
                <a:sym typeface="Arial"/>
              </a:rPr>
            </a:br>
            <a:endParaRPr sz="2000" b="0" i="0" u="none" strike="noStrike" cap="none" dirty="0">
              <a:solidFill>
                <a:srgbClr val="EF86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lang="tr-TR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Avrupa’da Yeşil Büyüme</a:t>
            </a:r>
            <a:endParaRPr dirty="0"/>
          </a:p>
          <a:p>
            <a:pPr marL="3429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lang="en-GB" sz="2000" b="0" i="0" u="sng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https://ec.europa.eu/environment/green-growth/resource-efficiency/index_en.htm</a:t>
            </a:r>
            <a:r>
              <a:rPr lang="en-GB" sz="2000" b="0" i="0" u="none" strike="noStrike" cap="none" dirty="0">
                <a:solidFill>
                  <a:srgbClr val="EF86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GB" sz="2000" b="0" i="0" u="none" strike="noStrike" cap="none" dirty="0">
                <a:solidFill>
                  <a:srgbClr val="EF8600"/>
                </a:solidFill>
                <a:latin typeface="Arial"/>
                <a:ea typeface="Arial"/>
                <a:cs typeface="Arial"/>
                <a:sym typeface="Arial"/>
              </a:rPr>
            </a:br>
            <a:endParaRPr sz="2000" b="0" i="0" u="none" strike="noStrike" cap="none" dirty="0">
              <a:solidFill>
                <a:srgbClr val="EF86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lang="tr-TR" sz="20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İnovatif</a:t>
            </a:r>
            <a:r>
              <a:rPr lang="tr-TR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İş Fikirleri</a:t>
            </a:r>
            <a:endParaRPr dirty="0"/>
          </a:p>
          <a:p>
            <a:pPr marL="3429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lang="en-GB" sz="2000" b="0" i="0" u="sng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http://www.wrap.org.uk/content/innovative-business-models-0</a:t>
            </a:r>
            <a:endParaRPr sz="1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5"/>
          <p:cNvSpPr txBox="1"/>
          <p:nvPr/>
        </p:nvSpPr>
        <p:spPr>
          <a:xfrm>
            <a:off x="1190171" y="242660"/>
            <a:ext cx="502194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Yararlı Bilgi Kaynakları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5" name="Google Shape;295;p16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96" name="Google Shape;29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7" name="Google Shape;297;p16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98" name="Google Shape;298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79200" y="4609750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16"/>
          <p:cNvSpPr txBox="1"/>
          <p:nvPr/>
        </p:nvSpPr>
        <p:spPr>
          <a:xfrm>
            <a:off x="1254642" y="173340"/>
            <a:ext cx="7027500" cy="44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Özet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>
              <a:buSzPts val="2000"/>
              <a:buFont typeface="Arial"/>
              <a:buChar char="•"/>
            </a:pPr>
            <a:r>
              <a:rPr lang="en-GB" sz="2000" dirty="0" err="1"/>
              <a:t>Kaynak</a:t>
            </a:r>
            <a:r>
              <a:rPr lang="en-GB" sz="2000" dirty="0"/>
              <a:t> </a:t>
            </a:r>
            <a:r>
              <a:rPr lang="en-GB" sz="2000" dirty="0" err="1"/>
              <a:t>verimliliği</a:t>
            </a:r>
            <a:r>
              <a:rPr lang="en-GB" sz="2000" dirty="0"/>
              <a:t> </a:t>
            </a:r>
            <a:r>
              <a:rPr lang="en-GB" sz="2000" dirty="0" err="1"/>
              <a:t>ürünlere</a:t>
            </a:r>
            <a:r>
              <a:rPr lang="en-GB" sz="2000" dirty="0"/>
              <a:t> </a:t>
            </a:r>
            <a:r>
              <a:rPr lang="en-GB" sz="2000" dirty="0" err="1"/>
              <a:t>ve</a:t>
            </a:r>
            <a:r>
              <a:rPr lang="en-GB" sz="2000" dirty="0"/>
              <a:t> </a:t>
            </a:r>
            <a:r>
              <a:rPr lang="en-GB" sz="2000" dirty="0" err="1"/>
              <a:t>iş</a:t>
            </a:r>
            <a:r>
              <a:rPr lang="en-GB" sz="2000" dirty="0"/>
              <a:t> </a:t>
            </a:r>
            <a:r>
              <a:rPr lang="en-GB" sz="2000" dirty="0" err="1"/>
              <a:t>sürekliliğine</a:t>
            </a:r>
            <a:r>
              <a:rPr lang="en-GB" sz="2000" dirty="0"/>
              <a:t> </a:t>
            </a:r>
            <a:r>
              <a:rPr lang="en-GB" sz="2000" dirty="0" err="1"/>
              <a:t>değer</a:t>
            </a:r>
            <a:r>
              <a:rPr lang="en-GB" sz="2000" dirty="0"/>
              <a:t> </a:t>
            </a:r>
            <a:r>
              <a:rPr lang="en-GB" sz="2000" dirty="0" err="1"/>
              <a:t>katar</a:t>
            </a:r>
            <a:r>
              <a:rPr lang="en-GB" sz="2000" dirty="0"/>
              <a:t>,</a:t>
            </a:r>
          </a:p>
          <a:p>
            <a:pPr marL="342900" lvl="0" indent="-342900">
              <a:buSzPts val="2000"/>
              <a:buFont typeface="Arial"/>
              <a:buChar char="•"/>
            </a:pPr>
            <a:endParaRPr lang="en-GB" sz="2000" dirty="0"/>
          </a:p>
          <a:p>
            <a:pPr marL="342900" lvl="0" indent="-342900">
              <a:buSzPts val="2000"/>
              <a:buFont typeface="Arial"/>
              <a:buChar char="•"/>
            </a:pPr>
            <a:r>
              <a:rPr lang="en-GB" sz="2000" dirty="0" err="1"/>
              <a:t>Kaynak</a:t>
            </a:r>
            <a:r>
              <a:rPr lang="en-GB" sz="2000" dirty="0"/>
              <a:t> </a:t>
            </a:r>
            <a:r>
              <a:rPr lang="en-GB" sz="2000" dirty="0" err="1"/>
              <a:t>verimliliği</a:t>
            </a:r>
            <a:r>
              <a:rPr lang="en-GB" sz="2000" dirty="0"/>
              <a:t> </a:t>
            </a:r>
            <a:r>
              <a:rPr lang="en-GB" sz="2000" dirty="0" err="1"/>
              <a:t>ayrıca</a:t>
            </a:r>
            <a:r>
              <a:rPr lang="en-GB" sz="2000" dirty="0"/>
              <a:t> Sera </a:t>
            </a:r>
            <a:r>
              <a:rPr lang="en-GB" sz="2000" dirty="0" err="1"/>
              <a:t>Gazı</a:t>
            </a:r>
            <a:r>
              <a:rPr lang="en-GB" sz="2000" dirty="0"/>
              <a:t> </a:t>
            </a:r>
            <a:r>
              <a:rPr lang="en-GB" sz="2000" dirty="0" err="1"/>
              <a:t>emisyonlarını</a:t>
            </a:r>
            <a:r>
              <a:rPr lang="en-GB" sz="2000" dirty="0"/>
              <a:t> </a:t>
            </a:r>
            <a:r>
              <a:rPr lang="en-GB" sz="2000" dirty="0" err="1"/>
              <a:t>azaltır</a:t>
            </a:r>
            <a:r>
              <a:rPr lang="en-GB" sz="2000" dirty="0"/>
              <a:t> </a:t>
            </a:r>
            <a:r>
              <a:rPr lang="en-GB" sz="2000" dirty="0" err="1"/>
              <a:t>ve</a:t>
            </a:r>
            <a:r>
              <a:rPr lang="en-GB" sz="2000" dirty="0"/>
              <a:t> </a:t>
            </a:r>
            <a:r>
              <a:rPr lang="en-GB" sz="2000" dirty="0" err="1"/>
              <a:t>iklim</a:t>
            </a:r>
            <a:r>
              <a:rPr lang="en-GB" sz="2000" dirty="0"/>
              <a:t> </a:t>
            </a:r>
            <a:r>
              <a:rPr lang="en-GB" sz="2000" dirty="0" err="1"/>
              <a:t>değişikliğiyle</a:t>
            </a:r>
            <a:r>
              <a:rPr lang="en-GB" sz="2000" dirty="0"/>
              <a:t> </a:t>
            </a:r>
            <a:r>
              <a:rPr lang="en-GB" sz="2000" dirty="0" err="1"/>
              <a:t>mücadeleye</a:t>
            </a:r>
            <a:r>
              <a:rPr lang="en-GB" sz="2000" dirty="0"/>
              <a:t> </a:t>
            </a:r>
            <a:r>
              <a:rPr lang="en-GB" sz="2000" dirty="0" err="1"/>
              <a:t>yardımcı</a:t>
            </a:r>
            <a:r>
              <a:rPr lang="en-GB" sz="2000" dirty="0"/>
              <a:t> </a:t>
            </a:r>
            <a:r>
              <a:rPr lang="en-GB" sz="2000" dirty="0" err="1"/>
              <a:t>olur</a:t>
            </a:r>
            <a:r>
              <a:rPr lang="en-GB" sz="2000" dirty="0"/>
              <a:t>.</a:t>
            </a:r>
          </a:p>
          <a:p>
            <a:pPr marL="342900" lvl="0" indent="-342900">
              <a:buSzPts val="2000"/>
              <a:buFont typeface="Arial"/>
              <a:buChar char="•"/>
            </a:pPr>
            <a:endParaRPr lang="en-GB" sz="2000" dirty="0"/>
          </a:p>
          <a:p>
            <a:pPr marL="342900" lvl="0" indent="-342900">
              <a:buSzPts val="2000"/>
              <a:buFont typeface="Arial"/>
              <a:buChar char="•"/>
            </a:pPr>
            <a:r>
              <a:rPr lang="en-GB" sz="2000" dirty="0" err="1"/>
              <a:t>Ayrıntılı</a:t>
            </a:r>
            <a:r>
              <a:rPr lang="en-GB" sz="2000" dirty="0"/>
              <a:t> </a:t>
            </a:r>
            <a:r>
              <a:rPr lang="en-GB" sz="2000" dirty="0" err="1"/>
              <a:t>iş</a:t>
            </a:r>
            <a:r>
              <a:rPr lang="en-GB" sz="2000" dirty="0"/>
              <a:t> </a:t>
            </a:r>
            <a:r>
              <a:rPr lang="en-GB" sz="2000" dirty="0" err="1"/>
              <a:t>ve</a:t>
            </a:r>
            <a:r>
              <a:rPr lang="en-GB" sz="2000" dirty="0"/>
              <a:t> </a:t>
            </a:r>
            <a:r>
              <a:rPr lang="en-GB" sz="2000" dirty="0" err="1"/>
              <a:t>üretim</a:t>
            </a:r>
            <a:r>
              <a:rPr lang="en-GB" sz="2000" dirty="0"/>
              <a:t> </a:t>
            </a:r>
            <a:r>
              <a:rPr lang="en-GB" sz="2000" dirty="0" err="1"/>
              <a:t>sistemi</a:t>
            </a:r>
            <a:r>
              <a:rPr lang="en-GB" sz="2000" dirty="0"/>
              <a:t> </a:t>
            </a:r>
            <a:r>
              <a:rPr lang="en-GB" sz="2000" dirty="0" err="1"/>
              <a:t>analizi</a:t>
            </a:r>
            <a:r>
              <a:rPr lang="en-GB" sz="2000" dirty="0"/>
              <a:t> </a:t>
            </a:r>
            <a:r>
              <a:rPr lang="en-GB" sz="2000" dirty="0" err="1"/>
              <a:t>ve</a:t>
            </a:r>
            <a:r>
              <a:rPr lang="en-GB" sz="2000" dirty="0"/>
              <a:t> </a:t>
            </a:r>
            <a:r>
              <a:rPr lang="en-GB" sz="2000" dirty="0" err="1"/>
              <a:t>yaklaşımları</a:t>
            </a:r>
            <a:r>
              <a:rPr lang="en-GB" sz="2000" dirty="0"/>
              <a:t>, </a:t>
            </a:r>
            <a:r>
              <a:rPr lang="en-GB" sz="2000" dirty="0" err="1"/>
              <a:t>sürekli</a:t>
            </a:r>
            <a:r>
              <a:rPr lang="en-GB" sz="2000" dirty="0"/>
              <a:t> </a:t>
            </a:r>
            <a:r>
              <a:rPr lang="en-GB" sz="2000" dirty="0" err="1"/>
              <a:t>iyileştirmenin</a:t>
            </a:r>
            <a:r>
              <a:rPr lang="en-GB" sz="2000" dirty="0"/>
              <a:t> </a:t>
            </a:r>
            <a:r>
              <a:rPr lang="en-GB" sz="2000" dirty="0" err="1"/>
              <a:t>bir</a:t>
            </a:r>
            <a:r>
              <a:rPr lang="en-GB" sz="2000" dirty="0"/>
              <a:t> </a:t>
            </a:r>
            <a:r>
              <a:rPr lang="en-GB" sz="2000" dirty="0" err="1"/>
              <a:t>parçası</a:t>
            </a:r>
            <a:r>
              <a:rPr lang="en-GB" sz="2000" dirty="0"/>
              <a:t> </a:t>
            </a:r>
            <a:r>
              <a:rPr lang="en-GB" sz="2000" dirty="0" err="1"/>
              <a:t>olarak</a:t>
            </a:r>
            <a:r>
              <a:rPr lang="en-GB" sz="2000" dirty="0"/>
              <a:t> </a:t>
            </a:r>
            <a:r>
              <a:rPr lang="en-GB" sz="2000" dirty="0" err="1"/>
              <a:t>yapılır</a:t>
            </a:r>
            <a:r>
              <a:rPr lang="en-GB" sz="2000" dirty="0"/>
              <a:t>.</a:t>
            </a:r>
          </a:p>
          <a:p>
            <a:pPr marL="342900" lvl="0" indent="-342900">
              <a:buSzPts val="2000"/>
              <a:buFont typeface="Arial"/>
              <a:buChar char="•"/>
            </a:pPr>
            <a:endParaRPr lang="en-GB" sz="2000" dirty="0"/>
          </a:p>
          <a:p>
            <a:pPr marL="342900" lvl="0" indent="-342900">
              <a:buSzPts val="2000"/>
              <a:buFont typeface="Arial"/>
              <a:buChar char="•"/>
            </a:pPr>
            <a:r>
              <a:rPr lang="en-GB" sz="2000" dirty="0" err="1"/>
              <a:t>Kaynak</a:t>
            </a:r>
            <a:r>
              <a:rPr lang="en-GB" sz="2000" dirty="0"/>
              <a:t> </a:t>
            </a:r>
            <a:r>
              <a:rPr lang="en-GB" sz="2000" dirty="0" err="1"/>
              <a:t>verimliliği</a:t>
            </a:r>
            <a:r>
              <a:rPr lang="en-GB" sz="2000" dirty="0"/>
              <a:t>, </a:t>
            </a:r>
            <a:r>
              <a:rPr lang="en-GB" sz="2000" dirty="0" err="1"/>
              <a:t>işletmeler</a:t>
            </a:r>
            <a:r>
              <a:rPr lang="en-GB" sz="2000" dirty="0"/>
              <a:t> </a:t>
            </a:r>
            <a:r>
              <a:rPr lang="en-GB" sz="2000" dirty="0" err="1"/>
              <a:t>için</a:t>
            </a:r>
            <a:r>
              <a:rPr lang="en-GB" sz="2000" dirty="0"/>
              <a:t> </a:t>
            </a:r>
            <a:r>
              <a:rPr lang="en-GB" sz="2000" dirty="0" err="1"/>
              <a:t>rekabet</a:t>
            </a:r>
            <a:r>
              <a:rPr lang="en-GB" sz="2000" dirty="0"/>
              <a:t> </a:t>
            </a:r>
            <a:r>
              <a:rPr lang="en-GB" sz="2000" dirty="0" err="1"/>
              <a:t>avantajı</a:t>
            </a:r>
            <a:r>
              <a:rPr lang="en-GB" sz="2000" dirty="0"/>
              <a:t> </a:t>
            </a:r>
            <a:r>
              <a:rPr lang="en-GB" sz="2000" dirty="0" err="1"/>
              <a:t>sağlar</a:t>
            </a:r>
            <a:r>
              <a:rPr lang="en-GB" sz="2000" dirty="0"/>
              <a:t>.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4" name="Google Shape;304;p17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05" name="Google Shape;305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6" name="Google Shape;306;p17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07" name="Google Shape;307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94148" y="4530178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17"/>
          <p:cNvSpPr txBox="1"/>
          <p:nvPr/>
        </p:nvSpPr>
        <p:spPr>
          <a:xfrm>
            <a:off x="1039664" y="855964"/>
            <a:ext cx="7803183" cy="3544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just">
              <a:buClr>
                <a:schemeClr val="dk2"/>
              </a:buClr>
              <a:buSzPts val="2800"/>
            </a:pPr>
            <a:r>
              <a:rPr lang="en-GB" sz="1800" b="1" dirty="0" err="1">
                <a:solidFill>
                  <a:schemeClr val="dk1"/>
                </a:solidFill>
              </a:rPr>
              <a:t>Şirketler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neden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kaynak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verimliliği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üstlenmelidir</a:t>
            </a:r>
            <a:r>
              <a:rPr lang="en-GB" sz="1800" b="1" dirty="0">
                <a:solidFill>
                  <a:schemeClr val="dk1"/>
                </a:solidFill>
              </a:rPr>
              <a:t>?</a:t>
            </a:r>
          </a:p>
          <a:p>
            <a:pPr lvl="0" algn="just">
              <a:buClr>
                <a:schemeClr val="dk2"/>
              </a:buClr>
              <a:buSzPts val="2800"/>
            </a:pPr>
            <a:endParaRPr lang="en-GB" sz="1800" b="1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tr-TR" sz="1800" dirty="0" smtClean="0">
                <a:solidFill>
                  <a:schemeClr val="dk1"/>
                </a:solidFill>
              </a:rPr>
              <a:t>A</a:t>
            </a:r>
            <a:r>
              <a:rPr lang="en-GB" sz="1800" dirty="0" smtClean="0">
                <a:solidFill>
                  <a:schemeClr val="dk1"/>
                </a:solidFill>
              </a:rPr>
              <a:t>: </a:t>
            </a:r>
            <a:r>
              <a:rPr lang="en-GB" sz="1800" dirty="0" err="1">
                <a:solidFill>
                  <a:schemeClr val="dk1"/>
                </a:solidFill>
              </a:rPr>
              <a:t>Dünya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okyanuslarında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plastik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kirliliğini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önlemek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için</a:t>
            </a:r>
            <a:endParaRPr lang="en-GB" sz="18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8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800" dirty="0">
                <a:solidFill>
                  <a:schemeClr val="dk1"/>
                </a:solidFill>
              </a:rPr>
              <a:t>B: </a:t>
            </a:r>
            <a:r>
              <a:rPr lang="en-GB" sz="1800" dirty="0" err="1">
                <a:solidFill>
                  <a:schemeClr val="dk1"/>
                </a:solidFill>
              </a:rPr>
              <a:t>Hammadde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piyasalarına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bağımlılığı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azaltmak</a:t>
            </a:r>
            <a:endParaRPr lang="en-GB" sz="18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8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800" dirty="0">
                <a:solidFill>
                  <a:schemeClr val="dk1"/>
                </a:solidFill>
              </a:rPr>
              <a:t>C: </a:t>
            </a:r>
            <a:r>
              <a:rPr lang="en-GB" sz="1800" dirty="0" err="1">
                <a:solidFill>
                  <a:schemeClr val="dk1"/>
                </a:solidFill>
              </a:rPr>
              <a:t>Daha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düşük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üretim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maliyetleri</a:t>
            </a:r>
            <a:endParaRPr lang="en-GB" sz="18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8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800" dirty="0">
                <a:solidFill>
                  <a:schemeClr val="dk1"/>
                </a:solidFill>
              </a:rPr>
              <a:t>D: </a:t>
            </a:r>
            <a:r>
              <a:rPr lang="en-GB" sz="1800" dirty="0" err="1">
                <a:solidFill>
                  <a:schemeClr val="dk1"/>
                </a:solidFill>
              </a:rPr>
              <a:t>Geliştirilmiş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rekabet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gücü</a:t>
            </a:r>
            <a:endParaRPr lang="en-GB" sz="18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8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800" dirty="0">
                <a:solidFill>
                  <a:schemeClr val="dk1"/>
                </a:solidFill>
              </a:rPr>
              <a:t>E: </a:t>
            </a:r>
            <a:r>
              <a:rPr lang="en-GB" sz="1800" dirty="0" err="1">
                <a:solidFill>
                  <a:schemeClr val="dk1"/>
                </a:solidFill>
              </a:rPr>
              <a:t>Daha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iyi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kurumsal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imaj</a:t>
            </a:r>
            <a:endParaRPr lang="en-GB" sz="18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8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800" dirty="0">
                <a:solidFill>
                  <a:schemeClr val="dk1"/>
                </a:solidFill>
              </a:rPr>
              <a:t>F: </a:t>
            </a:r>
            <a:r>
              <a:rPr lang="en-GB" sz="1800" dirty="0" err="1">
                <a:solidFill>
                  <a:schemeClr val="dk1"/>
                </a:solidFill>
              </a:rPr>
              <a:t>Tüketiciler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için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daha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yüksek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kullanım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maliyetleri</a:t>
            </a:r>
            <a:r>
              <a:rPr lang="en-GB" sz="1800" dirty="0">
                <a:solidFill>
                  <a:schemeClr val="dk1"/>
                </a:solidFill>
              </a:rPr>
              <a:t> (</a:t>
            </a:r>
            <a:r>
              <a:rPr lang="en-GB" sz="1800" dirty="0" err="1">
                <a:solidFill>
                  <a:schemeClr val="dk1"/>
                </a:solidFill>
              </a:rPr>
              <a:t>bazı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durumlarda</a:t>
            </a:r>
            <a:r>
              <a:rPr lang="en-GB" sz="1800" dirty="0">
                <a:solidFill>
                  <a:schemeClr val="dk1"/>
                </a:solidFill>
              </a:rPr>
              <a:t>)</a:t>
            </a:r>
            <a:endParaRPr sz="1800" i="0" u="none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sym typeface="Arial"/>
            </a:endParaRPr>
          </a:p>
        </p:txBody>
      </p:sp>
      <p:sp>
        <p:nvSpPr>
          <p:cNvPr id="309" name="Google Shape;309;p17"/>
          <p:cNvSpPr txBox="1"/>
          <p:nvPr/>
        </p:nvSpPr>
        <p:spPr>
          <a:xfrm>
            <a:off x="1126375" y="242660"/>
            <a:ext cx="502194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Soru 1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4" name="Google Shape;304;p17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05" name="Google Shape;305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6" name="Google Shape;306;p17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07" name="Google Shape;307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94148" y="4530178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17"/>
          <p:cNvSpPr txBox="1"/>
          <p:nvPr/>
        </p:nvSpPr>
        <p:spPr>
          <a:xfrm>
            <a:off x="1039664" y="855964"/>
            <a:ext cx="7803183" cy="3544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just">
              <a:buClr>
                <a:schemeClr val="dk2"/>
              </a:buClr>
              <a:buSzPts val="2800"/>
            </a:pPr>
            <a:r>
              <a:rPr lang="en-GB" sz="1800" b="1" dirty="0" err="1">
                <a:solidFill>
                  <a:schemeClr val="dk1"/>
                </a:solidFill>
              </a:rPr>
              <a:t>Şirketler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neden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kaynak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verimliliği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üstlenmelidir</a:t>
            </a:r>
            <a:r>
              <a:rPr lang="en-GB" sz="1800" b="1" dirty="0">
                <a:solidFill>
                  <a:schemeClr val="dk1"/>
                </a:solidFill>
              </a:rPr>
              <a:t>?</a:t>
            </a:r>
          </a:p>
          <a:p>
            <a:pPr lvl="0" algn="just">
              <a:buClr>
                <a:schemeClr val="dk2"/>
              </a:buClr>
              <a:buSzPts val="2800"/>
            </a:pPr>
            <a:endParaRPr lang="en-GB" sz="1800" b="1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tr-TR" sz="1800" dirty="0" smtClean="0">
                <a:solidFill>
                  <a:schemeClr val="dk1"/>
                </a:solidFill>
              </a:rPr>
              <a:t>A</a:t>
            </a:r>
            <a:r>
              <a:rPr lang="en-GB" sz="1800" dirty="0" smtClean="0">
                <a:solidFill>
                  <a:schemeClr val="dk1"/>
                </a:solidFill>
              </a:rPr>
              <a:t>: </a:t>
            </a:r>
            <a:r>
              <a:rPr lang="en-GB" sz="1800" dirty="0" err="1">
                <a:solidFill>
                  <a:schemeClr val="dk1"/>
                </a:solidFill>
              </a:rPr>
              <a:t>Dünya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okyanuslarında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plastik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kirliliğini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önlemek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için</a:t>
            </a:r>
            <a:endParaRPr lang="en-GB" sz="18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8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800" b="1" dirty="0">
                <a:solidFill>
                  <a:schemeClr val="dk1"/>
                </a:solidFill>
              </a:rPr>
              <a:t>B: </a:t>
            </a:r>
            <a:r>
              <a:rPr lang="en-GB" sz="1800" b="1" dirty="0" err="1">
                <a:solidFill>
                  <a:schemeClr val="dk1"/>
                </a:solidFill>
              </a:rPr>
              <a:t>Hammadde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piyasalarına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bağımlılığı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azaltmak</a:t>
            </a:r>
            <a:endParaRPr lang="en-GB" sz="1800" b="1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800" b="1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800" b="1" dirty="0">
                <a:solidFill>
                  <a:schemeClr val="dk1"/>
                </a:solidFill>
              </a:rPr>
              <a:t>C: </a:t>
            </a:r>
            <a:r>
              <a:rPr lang="en-GB" sz="1800" b="1" dirty="0" err="1">
                <a:solidFill>
                  <a:schemeClr val="dk1"/>
                </a:solidFill>
              </a:rPr>
              <a:t>Daha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düşük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üretim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maliyetleri</a:t>
            </a:r>
            <a:endParaRPr lang="en-GB" sz="1800" b="1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800" b="1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800" b="1" dirty="0">
                <a:solidFill>
                  <a:schemeClr val="dk1"/>
                </a:solidFill>
              </a:rPr>
              <a:t>D: </a:t>
            </a:r>
            <a:r>
              <a:rPr lang="en-GB" sz="1800" b="1" dirty="0" err="1">
                <a:solidFill>
                  <a:schemeClr val="dk1"/>
                </a:solidFill>
              </a:rPr>
              <a:t>Geliştirilmiş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rekabet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gücü</a:t>
            </a:r>
            <a:endParaRPr lang="en-GB" sz="1800" b="1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800" b="1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800" b="1" dirty="0">
                <a:solidFill>
                  <a:schemeClr val="dk1"/>
                </a:solidFill>
              </a:rPr>
              <a:t>E: </a:t>
            </a:r>
            <a:r>
              <a:rPr lang="en-GB" sz="1800" b="1" dirty="0" err="1">
                <a:solidFill>
                  <a:schemeClr val="dk1"/>
                </a:solidFill>
              </a:rPr>
              <a:t>Daha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iyi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kurumsal</a:t>
            </a:r>
            <a:r>
              <a:rPr lang="en-GB" sz="1800" b="1" dirty="0">
                <a:solidFill>
                  <a:schemeClr val="dk1"/>
                </a:solidFill>
              </a:rPr>
              <a:t> </a:t>
            </a:r>
            <a:r>
              <a:rPr lang="en-GB" sz="1800" b="1" dirty="0" err="1">
                <a:solidFill>
                  <a:schemeClr val="dk1"/>
                </a:solidFill>
              </a:rPr>
              <a:t>imaj</a:t>
            </a:r>
            <a:endParaRPr lang="en-GB" sz="1800" b="1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8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800" dirty="0">
                <a:solidFill>
                  <a:schemeClr val="dk1"/>
                </a:solidFill>
              </a:rPr>
              <a:t>F: </a:t>
            </a:r>
            <a:r>
              <a:rPr lang="en-GB" sz="1800" dirty="0" err="1">
                <a:solidFill>
                  <a:schemeClr val="dk1"/>
                </a:solidFill>
              </a:rPr>
              <a:t>Tüketiciler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için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daha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yüksek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kullanım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maliyetleri</a:t>
            </a:r>
            <a:r>
              <a:rPr lang="en-GB" sz="1800" dirty="0">
                <a:solidFill>
                  <a:schemeClr val="dk1"/>
                </a:solidFill>
              </a:rPr>
              <a:t> (</a:t>
            </a:r>
            <a:r>
              <a:rPr lang="en-GB" sz="1800" dirty="0" err="1">
                <a:solidFill>
                  <a:schemeClr val="dk1"/>
                </a:solidFill>
              </a:rPr>
              <a:t>bazı</a:t>
            </a:r>
            <a:r>
              <a:rPr lang="en-GB" sz="1800" dirty="0">
                <a:solidFill>
                  <a:schemeClr val="dk1"/>
                </a:solidFill>
              </a:rPr>
              <a:t> </a:t>
            </a:r>
            <a:r>
              <a:rPr lang="en-GB" sz="1800" dirty="0" err="1">
                <a:solidFill>
                  <a:schemeClr val="dk1"/>
                </a:solidFill>
              </a:rPr>
              <a:t>durumlarda</a:t>
            </a:r>
            <a:r>
              <a:rPr lang="en-GB" sz="1800" dirty="0">
                <a:solidFill>
                  <a:schemeClr val="dk1"/>
                </a:solidFill>
              </a:rPr>
              <a:t>)</a:t>
            </a:r>
            <a:endParaRPr sz="1800" i="0" u="none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sym typeface="Arial"/>
            </a:endParaRPr>
          </a:p>
        </p:txBody>
      </p:sp>
      <p:sp>
        <p:nvSpPr>
          <p:cNvPr id="309" name="Google Shape;309;p17"/>
          <p:cNvSpPr txBox="1"/>
          <p:nvPr/>
        </p:nvSpPr>
        <p:spPr>
          <a:xfrm>
            <a:off x="1126375" y="242660"/>
            <a:ext cx="502194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Cevap 1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0991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4" name="Google Shape;324;p19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25" name="Google Shape;32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6" name="Google Shape;326;p19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27" name="Google Shape;327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94148" y="4530178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19"/>
          <p:cNvSpPr txBox="1"/>
          <p:nvPr/>
        </p:nvSpPr>
        <p:spPr>
          <a:xfrm>
            <a:off x="1126375" y="242660"/>
            <a:ext cx="502194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Soru </a:t>
            </a:r>
            <a:r>
              <a:rPr lang="en-GB" sz="2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dirty="0"/>
          </a:p>
        </p:txBody>
      </p:sp>
      <p:sp>
        <p:nvSpPr>
          <p:cNvPr id="329" name="Google Shape;329;p19"/>
          <p:cNvSpPr txBox="1"/>
          <p:nvPr/>
        </p:nvSpPr>
        <p:spPr>
          <a:xfrm>
            <a:off x="972358" y="1079920"/>
            <a:ext cx="7803183" cy="3544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just">
              <a:buClr>
                <a:schemeClr val="dk2"/>
              </a:buClr>
              <a:buSzPts val="2800"/>
            </a:pPr>
            <a:r>
              <a:rPr lang="en-GB" sz="2000" b="1" dirty="0" err="1">
                <a:solidFill>
                  <a:schemeClr val="dk1"/>
                </a:solidFill>
              </a:rPr>
              <a:t>Kaynak</a:t>
            </a:r>
            <a:r>
              <a:rPr lang="en-GB" sz="2000" b="1" dirty="0">
                <a:solidFill>
                  <a:schemeClr val="dk1"/>
                </a:solidFill>
              </a:rPr>
              <a:t> </a:t>
            </a:r>
            <a:r>
              <a:rPr lang="en-GB" sz="2000" b="1" dirty="0" err="1">
                <a:solidFill>
                  <a:schemeClr val="dk1"/>
                </a:solidFill>
              </a:rPr>
              <a:t>Değer</a:t>
            </a:r>
            <a:r>
              <a:rPr lang="en-GB" sz="2000" b="1" dirty="0">
                <a:solidFill>
                  <a:schemeClr val="dk1"/>
                </a:solidFill>
              </a:rPr>
              <a:t> </a:t>
            </a:r>
            <a:r>
              <a:rPr lang="en-GB" sz="2000" b="1" dirty="0" err="1">
                <a:solidFill>
                  <a:schemeClr val="dk1"/>
                </a:solidFill>
              </a:rPr>
              <a:t>Haritasındaki</a:t>
            </a:r>
            <a:r>
              <a:rPr lang="en-GB" sz="2000" b="1" dirty="0">
                <a:solidFill>
                  <a:schemeClr val="dk1"/>
                </a:solidFill>
              </a:rPr>
              <a:t> </a:t>
            </a:r>
            <a:r>
              <a:rPr lang="en-GB" sz="2000" b="1" dirty="0" err="1">
                <a:solidFill>
                  <a:schemeClr val="dk1"/>
                </a:solidFill>
              </a:rPr>
              <a:t>adımlar</a:t>
            </a:r>
            <a:r>
              <a:rPr lang="en-GB" sz="2000" b="1" dirty="0">
                <a:solidFill>
                  <a:schemeClr val="dk1"/>
                </a:solidFill>
              </a:rPr>
              <a:t> </a:t>
            </a:r>
            <a:r>
              <a:rPr lang="en-GB" sz="2000" b="1" dirty="0" err="1">
                <a:solidFill>
                  <a:schemeClr val="dk1"/>
                </a:solidFill>
              </a:rPr>
              <a:t>nelerdir</a:t>
            </a:r>
            <a:r>
              <a:rPr lang="en-GB" sz="2000" b="1" dirty="0" smtClean="0">
                <a:solidFill>
                  <a:schemeClr val="dk1"/>
                </a:solidFill>
              </a:rPr>
              <a:t>?</a:t>
            </a:r>
            <a:endParaRPr lang="tr-TR" sz="2000" b="1" dirty="0" smtClean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sz="1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600" dirty="0">
                <a:solidFill>
                  <a:schemeClr val="dk1"/>
                </a:solidFill>
              </a:rPr>
              <a:t>A: </a:t>
            </a:r>
            <a:r>
              <a:rPr lang="en-GB" sz="1600" dirty="0" err="1">
                <a:solidFill>
                  <a:schemeClr val="dk1"/>
                </a:solidFill>
              </a:rPr>
              <a:t>İyileştirme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stratejileri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tanımı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geliştirin</a:t>
            </a:r>
            <a:endParaRPr lang="en-GB" sz="16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6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600" dirty="0">
                <a:solidFill>
                  <a:schemeClr val="dk1"/>
                </a:solidFill>
              </a:rPr>
              <a:t>B: </a:t>
            </a:r>
            <a:r>
              <a:rPr lang="en-GB" sz="1600" dirty="0" err="1">
                <a:solidFill>
                  <a:schemeClr val="dk1"/>
                </a:solidFill>
              </a:rPr>
              <a:t>İşletmedeki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işgücünü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azaltın</a:t>
            </a:r>
            <a:endParaRPr lang="en-GB" sz="16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6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600" dirty="0">
                <a:solidFill>
                  <a:schemeClr val="dk1"/>
                </a:solidFill>
              </a:rPr>
              <a:t>C: </a:t>
            </a:r>
            <a:r>
              <a:rPr lang="en-GB" sz="1600" dirty="0" err="1">
                <a:solidFill>
                  <a:schemeClr val="dk1"/>
                </a:solidFill>
              </a:rPr>
              <a:t>Süreç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için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hedefleri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ve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sınır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tanımlarını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belirleyin</a:t>
            </a:r>
            <a:endParaRPr lang="en-GB" sz="16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6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600" dirty="0">
                <a:solidFill>
                  <a:schemeClr val="dk1"/>
                </a:solidFill>
              </a:rPr>
              <a:t>D: </a:t>
            </a:r>
            <a:r>
              <a:rPr lang="en-GB" sz="1600" dirty="0" err="1">
                <a:solidFill>
                  <a:schemeClr val="dk1"/>
                </a:solidFill>
              </a:rPr>
              <a:t>Bir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kaynak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değer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haritası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geliştirin</a:t>
            </a:r>
            <a:endParaRPr lang="en-GB" sz="16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6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600" dirty="0">
                <a:solidFill>
                  <a:schemeClr val="dk1"/>
                </a:solidFill>
              </a:rPr>
              <a:t>E: </a:t>
            </a:r>
            <a:r>
              <a:rPr lang="en-GB" sz="1600" dirty="0" err="1">
                <a:solidFill>
                  <a:schemeClr val="dk1"/>
                </a:solidFill>
              </a:rPr>
              <a:t>İşlem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tamamlanana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kadar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işlemleri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kapatın</a:t>
            </a:r>
            <a:endParaRPr lang="en-GB" sz="16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6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600" dirty="0">
                <a:solidFill>
                  <a:schemeClr val="dk1"/>
                </a:solidFill>
              </a:rPr>
              <a:t>F: </a:t>
            </a:r>
            <a:r>
              <a:rPr lang="en-GB" sz="1600" dirty="0" err="1">
                <a:solidFill>
                  <a:schemeClr val="dk1"/>
                </a:solidFill>
              </a:rPr>
              <a:t>Veri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ve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sınıflandırma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sistemi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toplayın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 txBox="1"/>
          <p:nvPr/>
        </p:nvSpPr>
        <p:spPr>
          <a:xfrm>
            <a:off x="2448583" y="973987"/>
            <a:ext cx="493776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tr-TR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Öğrenim Çıktıları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2"/>
          <p:cNvSpPr/>
          <p:nvPr/>
        </p:nvSpPr>
        <p:spPr>
          <a:xfrm>
            <a:off x="-3735" y="4486297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2"/>
          <p:cNvSpPr/>
          <p:nvPr/>
        </p:nvSpPr>
        <p:spPr>
          <a:xfrm>
            <a:off x="1390630" y="4486297"/>
            <a:ext cx="705300" cy="659400"/>
          </a:xfrm>
          <a:prstGeom prst="ellipse">
            <a:avLst/>
          </a:prstGeom>
          <a:solidFill>
            <a:srgbClr val="41C0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"/>
          <p:cNvSpPr/>
          <p:nvPr/>
        </p:nvSpPr>
        <p:spPr>
          <a:xfrm>
            <a:off x="2095933" y="4495675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"/>
          <p:cNvSpPr/>
          <p:nvPr/>
        </p:nvSpPr>
        <p:spPr>
          <a:xfrm>
            <a:off x="3506538" y="4495675"/>
            <a:ext cx="705300" cy="659400"/>
          </a:xfrm>
          <a:prstGeom prst="ellipse">
            <a:avLst/>
          </a:prstGeom>
          <a:solidFill>
            <a:srgbClr val="41C0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"/>
          <p:cNvSpPr/>
          <p:nvPr/>
        </p:nvSpPr>
        <p:spPr>
          <a:xfrm>
            <a:off x="2801235" y="4495675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"/>
          <p:cNvSpPr/>
          <p:nvPr/>
        </p:nvSpPr>
        <p:spPr>
          <a:xfrm>
            <a:off x="4211840" y="4486297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2"/>
          <p:cNvSpPr/>
          <p:nvPr/>
        </p:nvSpPr>
        <p:spPr>
          <a:xfrm>
            <a:off x="4917143" y="4486297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"/>
          <p:cNvSpPr/>
          <p:nvPr/>
        </p:nvSpPr>
        <p:spPr>
          <a:xfrm>
            <a:off x="6327748" y="4495675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"/>
          <p:cNvSpPr/>
          <p:nvPr/>
        </p:nvSpPr>
        <p:spPr>
          <a:xfrm>
            <a:off x="7033050" y="4495675"/>
            <a:ext cx="705300" cy="659400"/>
          </a:xfrm>
          <a:prstGeom prst="ellipse">
            <a:avLst/>
          </a:prstGeom>
          <a:solidFill>
            <a:srgbClr val="41C0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"/>
          <p:cNvSpPr/>
          <p:nvPr/>
        </p:nvSpPr>
        <p:spPr>
          <a:xfrm>
            <a:off x="7744095" y="4495672"/>
            <a:ext cx="705300" cy="659400"/>
          </a:xfrm>
          <a:prstGeom prst="ellipse">
            <a:avLst/>
          </a:prstGeom>
          <a:solidFill>
            <a:srgbClr val="41C0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"/>
          <p:cNvSpPr/>
          <p:nvPr/>
        </p:nvSpPr>
        <p:spPr>
          <a:xfrm>
            <a:off x="8449398" y="4505050"/>
            <a:ext cx="705300" cy="6594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FFFFFF"/>
              </a:solidFill>
              <a:highlight>
                <a:srgbClr val="6AA84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" name="Google Shape;104;p2"/>
          <p:cNvPicPr preferRelativeResize="0"/>
          <p:nvPr/>
        </p:nvPicPr>
        <p:blipFill rotWithShape="1">
          <a:blip r:embed="rId3">
            <a:alphaModFix/>
          </a:blip>
          <a:srcRect l="15259" t="13405" r="14544" b="18409"/>
          <a:stretch/>
        </p:blipFill>
        <p:spPr>
          <a:xfrm>
            <a:off x="5594313" y="4455500"/>
            <a:ext cx="761575" cy="739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"/>
          <p:cNvPicPr preferRelativeResize="0"/>
          <p:nvPr/>
        </p:nvPicPr>
        <p:blipFill rotWithShape="1">
          <a:blip r:embed="rId4">
            <a:alphaModFix/>
          </a:blip>
          <a:srcRect l="17498" t="13405" r="12304" b="18409"/>
          <a:stretch/>
        </p:blipFill>
        <p:spPr>
          <a:xfrm>
            <a:off x="657572" y="4446125"/>
            <a:ext cx="761575" cy="739748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"/>
          <p:cNvSpPr txBox="1"/>
          <p:nvPr/>
        </p:nvSpPr>
        <p:spPr>
          <a:xfrm>
            <a:off x="657572" y="1686749"/>
            <a:ext cx="81648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800"/>
            </a:pPr>
            <a:r>
              <a:rPr lang="en-GB" sz="1800" dirty="0" err="1"/>
              <a:t>Öğrenci</a:t>
            </a:r>
            <a:r>
              <a:rPr lang="en-GB" sz="1800" dirty="0"/>
              <a:t> </a:t>
            </a:r>
            <a:r>
              <a:rPr lang="en-GB" sz="1800" dirty="0" err="1"/>
              <a:t>şunları</a:t>
            </a:r>
            <a:r>
              <a:rPr lang="en-GB" sz="1800" dirty="0"/>
              <a:t> </a:t>
            </a:r>
            <a:r>
              <a:rPr lang="en-GB" sz="1800" dirty="0" err="1"/>
              <a:t>tanımlayabilecektir</a:t>
            </a:r>
            <a:r>
              <a:rPr lang="en-GB" sz="1800" dirty="0"/>
              <a:t>:</a:t>
            </a:r>
          </a:p>
          <a:p>
            <a:pPr lvl="0">
              <a:lnSpc>
                <a:spcPct val="115000"/>
              </a:lnSpc>
              <a:buSzPts val="1800"/>
            </a:pPr>
            <a:r>
              <a:rPr lang="en-GB" sz="1800" dirty="0" err="1"/>
              <a:t>Kaynak</a:t>
            </a:r>
            <a:r>
              <a:rPr lang="en-GB" sz="1800" dirty="0"/>
              <a:t> </a:t>
            </a:r>
            <a:r>
              <a:rPr lang="en-GB" sz="1800" dirty="0" err="1"/>
              <a:t>verimliliğinin</a:t>
            </a:r>
            <a:r>
              <a:rPr lang="en-GB" sz="1800" dirty="0"/>
              <a:t> </a:t>
            </a:r>
            <a:r>
              <a:rPr lang="en-GB" sz="1800" dirty="0" err="1"/>
              <a:t>işletmeler</a:t>
            </a:r>
            <a:r>
              <a:rPr lang="en-GB" sz="1800" dirty="0"/>
              <a:t> </a:t>
            </a:r>
            <a:r>
              <a:rPr lang="en-GB" sz="1800" dirty="0" err="1"/>
              <a:t>için</a:t>
            </a:r>
            <a:r>
              <a:rPr lang="en-GB" sz="1800" dirty="0"/>
              <a:t> </a:t>
            </a:r>
            <a:r>
              <a:rPr lang="en-GB" sz="1800" dirty="0" err="1"/>
              <a:t>neden</a:t>
            </a:r>
            <a:r>
              <a:rPr lang="en-GB" sz="1800" dirty="0"/>
              <a:t> </a:t>
            </a:r>
            <a:r>
              <a:rPr lang="en-GB" sz="1800" dirty="0" err="1"/>
              <a:t>avantajlı</a:t>
            </a:r>
            <a:r>
              <a:rPr lang="en-GB" sz="1800" dirty="0"/>
              <a:t> </a:t>
            </a:r>
            <a:r>
              <a:rPr lang="en-GB" sz="1800" dirty="0" err="1"/>
              <a:t>olduğunun</a:t>
            </a:r>
            <a:r>
              <a:rPr lang="en-GB" sz="1800" dirty="0"/>
              <a:t> </a:t>
            </a:r>
            <a:r>
              <a:rPr lang="en-GB" sz="1800" dirty="0" err="1"/>
              <a:t>temel</a:t>
            </a:r>
            <a:r>
              <a:rPr lang="en-GB" sz="1800" dirty="0"/>
              <a:t> </a:t>
            </a:r>
            <a:r>
              <a:rPr lang="en-GB" sz="1800" dirty="0" err="1"/>
              <a:t>faydaları</a:t>
            </a:r>
            <a:endParaRPr lang="en-GB" sz="1800" dirty="0"/>
          </a:p>
          <a:p>
            <a:pPr lvl="0">
              <a:lnSpc>
                <a:spcPct val="115000"/>
              </a:lnSpc>
              <a:buSzPts val="1800"/>
            </a:pPr>
            <a:r>
              <a:rPr lang="en-GB" sz="1800" dirty="0" err="1"/>
              <a:t>Üretim</a:t>
            </a:r>
            <a:r>
              <a:rPr lang="en-GB" sz="1800" dirty="0"/>
              <a:t> </a:t>
            </a:r>
            <a:r>
              <a:rPr lang="en-GB" sz="1800" dirty="0" err="1"/>
              <a:t>sürecinde</a:t>
            </a:r>
            <a:r>
              <a:rPr lang="en-GB" sz="1800" dirty="0"/>
              <a:t> “</a:t>
            </a:r>
            <a:r>
              <a:rPr lang="en-GB" sz="1800" dirty="0" err="1"/>
              <a:t>malzemelerin</a:t>
            </a:r>
            <a:r>
              <a:rPr lang="en-GB" sz="1800" dirty="0"/>
              <a:t>” </a:t>
            </a:r>
            <a:r>
              <a:rPr lang="en-GB" sz="1800" dirty="0" err="1"/>
              <a:t>iç</a:t>
            </a:r>
            <a:r>
              <a:rPr lang="en-GB" sz="1800" dirty="0"/>
              <a:t> </a:t>
            </a:r>
            <a:r>
              <a:rPr lang="en-GB" sz="1800" dirty="0" err="1"/>
              <a:t>maliyetini</a:t>
            </a:r>
            <a:r>
              <a:rPr lang="en-GB" sz="1800" dirty="0"/>
              <a:t> </a:t>
            </a:r>
            <a:r>
              <a:rPr lang="en-GB" sz="1800" dirty="0" err="1"/>
              <a:t>anlamanın</a:t>
            </a:r>
            <a:r>
              <a:rPr lang="en-GB" sz="1800" dirty="0"/>
              <a:t> </a:t>
            </a:r>
            <a:r>
              <a:rPr lang="en-GB" sz="1800" dirty="0" err="1"/>
              <a:t>önemi</a:t>
            </a:r>
            <a:r>
              <a:rPr lang="en-GB" sz="1800" dirty="0"/>
              <a:t>.</a:t>
            </a:r>
          </a:p>
          <a:p>
            <a:pPr lvl="0">
              <a:lnSpc>
                <a:spcPct val="115000"/>
              </a:lnSpc>
              <a:buSzPts val="1800"/>
            </a:pPr>
            <a:r>
              <a:rPr lang="en-GB" sz="1800" dirty="0" err="1"/>
              <a:t>Kaynak</a:t>
            </a:r>
            <a:r>
              <a:rPr lang="en-GB" sz="1800" dirty="0"/>
              <a:t> </a:t>
            </a:r>
            <a:r>
              <a:rPr lang="en-GB" sz="1800" dirty="0" err="1"/>
              <a:t>verimliliği</a:t>
            </a:r>
            <a:r>
              <a:rPr lang="en-GB" sz="1800" dirty="0"/>
              <a:t> </a:t>
            </a:r>
            <a:r>
              <a:rPr lang="en-GB" sz="1800" dirty="0" err="1"/>
              <a:t>haritalaması</a:t>
            </a:r>
            <a:r>
              <a:rPr lang="en-GB" sz="1800" dirty="0"/>
              <a:t> </a:t>
            </a:r>
            <a:r>
              <a:rPr lang="en-GB" sz="1800" dirty="0" err="1"/>
              <a:t>yapmaya</a:t>
            </a:r>
            <a:r>
              <a:rPr lang="en-GB" sz="1800" dirty="0"/>
              <a:t> </a:t>
            </a:r>
            <a:r>
              <a:rPr lang="en-GB" sz="1800" dirty="0" err="1"/>
              <a:t>yönelik</a:t>
            </a:r>
            <a:r>
              <a:rPr lang="en-GB" sz="1800" dirty="0"/>
              <a:t> </a:t>
            </a:r>
            <a:r>
              <a:rPr lang="en-GB" sz="1800" dirty="0" err="1"/>
              <a:t>yaklaşımlar</a:t>
            </a:r>
            <a:endParaRPr lang="en-GB" sz="1800" dirty="0"/>
          </a:p>
          <a:p>
            <a:pPr lvl="0">
              <a:lnSpc>
                <a:spcPct val="115000"/>
              </a:lnSpc>
              <a:buSzPts val="1800"/>
            </a:pPr>
            <a:r>
              <a:rPr lang="en-GB" sz="1800" dirty="0" err="1"/>
              <a:t>Örnek</a:t>
            </a:r>
            <a:r>
              <a:rPr lang="en-GB" sz="1800" dirty="0"/>
              <a:t> </a:t>
            </a:r>
            <a:r>
              <a:rPr lang="en-GB" sz="1800" dirty="0" err="1"/>
              <a:t>olay</a:t>
            </a:r>
            <a:r>
              <a:rPr lang="en-GB" sz="1800" dirty="0"/>
              <a:t> </a:t>
            </a:r>
            <a:r>
              <a:rPr lang="en-GB" sz="1800" dirty="0" err="1"/>
              <a:t>incelemelerinde</a:t>
            </a:r>
            <a:r>
              <a:rPr lang="en-GB" sz="1800" dirty="0"/>
              <a:t> </a:t>
            </a:r>
            <a:r>
              <a:rPr lang="en-GB" sz="1800" dirty="0" err="1"/>
              <a:t>verilen</a:t>
            </a:r>
            <a:r>
              <a:rPr lang="en-GB" sz="1800" dirty="0"/>
              <a:t> </a:t>
            </a:r>
            <a:r>
              <a:rPr lang="en-GB" sz="1800" dirty="0" err="1"/>
              <a:t>süreç</a:t>
            </a:r>
            <a:r>
              <a:rPr lang="en-GB" sz="1800" dirty="0"/>
              <a:t> </a:t>
            </a:r>
            <a:r>
              <a:rPr lang="en-GB" sz="1800" dirty="0" err="1"/>
              <a:t>iyileştirme</a:t>
            </a:r>
            <a:r>
              <a:rPr lang="en-GB" sz="1800" dirty="0"/>
              <a:t> </a:t>
            </a:r>
            <a:r>
              <a:rPr lang="en-GB" sz="1800" dirty="0" err="1"/>
              <a:t>örnekleri</a:t>
            </a:r>
            <a:endParaRPr dirty="0"/>
          </a:p>
        </p:txBody>
      </p:sp>
      <p:pic>
        <p:nvPicPr>
          <p:cNvPr id="107" name="Google Shape;107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64750" y="185775"/>
            <a:ext cx="1374201" cy="659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34850" y="301775"/>
            <a:ext cx="1648699" cy="4709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9" name="Google Shape;109;p2"/>
          <p:cNvCxnSpPr/>
          <p:nvPr/>
        </p:nvCxnSpPr>
        <p:spPr>
          <a:xfrm rot="10800000" flipH="1">
            <a:off x="59525" y="992375"/>
            <a:ext cx="9180900" cy="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4" name="Google Shape;324;p19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25" name="Google Shape;32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6" name="Google Shape;326;p19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27" name="Google Shape;327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94148" y="4530178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19"/>
          <p:cNvSpPr txBox="1"/>
          <p:nvPr/>
        </p:nvSpPr>
        <p:spPr>
          <a:xfrm>
            <a:off x="1126375" y="242660"/>
            <a:ext cx="502194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Soru </a:t>
            </a:r>
            <a:r>
              <a:rPr lang="en-GB" sz="2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dirty="0"/>
          </a:p>
        </p:txBody>
      </p:sp>
      <p:sp>
        <p:nvSpPr>
          <p:cNvPr id="329" name="Google Shape;329;p19"/>
          <p:cNvSpPr txBox="1"/>
          <p:nvPr/>
        </p:nvSpPr>
        <p:spPr>
          <a:xfrm>
            <a:off x="972358" y="1079920"/>
            <a:ext cx="7803183" cy="3544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just">
              <a:buClr>
                <a:schemeClr val="dk2"/>
              </a:buClr>
              <a:buSzPts val="2800"/>
            </a:pPr>
            <a:r>
              <a:rPr lang="en-GB" sz="2000" b="1" dirty="0" err="1">
                <a:solidFill>
                  <a:schemeClr val="dk1"/>
                </a:solidFill>
              </a:rPr>
              <a:t>Kaynak</a:t>
            </a:r>
            <a:r>
              <a:rPr lang="en-GB" sz="2000" b="1" dirty="0">
                <a:solidFill>
                  <a:schemeClr val="dk1"/>
                </a:solidFill>
              </a:rPr>
              <a:t> </a:t>
            </a:r>
            <a:r>
              <a:rPr lang="en-GB" sz="2000" b="1" dirty="0" err="1">
                <a:solidFill>
                  <a:schemeClr val="dk1"/>
                </a:solidFill>
              </a:rPr>
              <a:t>Değer</a:t>
            </a:r>
            <a:r>
              <a:rPr lang="en-GB" sz="2000" b="1" dirty="0">
                <a:solidFill>
                  <a:schemeClr val="dk1"/>
                </a:solidFill>
              </a:rPr>
              <a:t> </a:t>
            </a:r>
            <a:r>
              <a:rPr lang="en-GB" sz="2000" b="1" dirty="0" err="1">
                <a:solidFill>
                  <a:schemeClr val="dk1"/>
                </a:solidFill>
              </a:rPr>
              <a:t>Haritasındaki</a:t>
            </a:r>
            <a:r>
              <a:rPr lang="en-GB" sz="2000" b="1" dirty="0">
                <a:solidFill>
                  <a:schemeClr val="dk1"/>
                </a:solidFill>
              </a:rPr>
              <a:t> </a:t>
            </a:r>
            <a:r>
              <a:rPr lang="en-GB" sz="2000" b="1" dirty="0" err="1">
                <a:solidFill>
                  <a:schemeClr val="dk1"/>
                </a:solidFill>
              </a:rPr>
              <a:t>adımlar</a:t>
            </a:r>
            <a:r>
              <a:rPr lang="en-GB" sz="2000" b="1" dirty="0">
                <a:solidFill>
                  <a:schemeClr val="dk1"/>
                </a:solidFill>
              </a:rPr>
              <a:t> </a:t>
            </a:r>
            <a:r>
              <a:rPr lang="en-GB" sz="2000" b="1" dirty="0" err="1">
                <a:solidFill>
                  <a:schemeClr val="dk1"/>
                </a:solidFill>
              </a:rPr>
              <a:t>nelerdir</a:t>
            </a:r>
            <a:r>
              <a:rPr lang="en-GB" sz="2000" b="1" dirty="0" smtClean="0">
                <a:solidFill>
                  <a:schemeClr val="dk1"/>
                </a:solidFill>
              </a:rPr>
              <a:t>?</a:t>
            </a:r>
            <a:endParaRPr lang="tr-TR" sz="2000" b="1" dirty="0" smtClean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sz="1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600" b="1" dirty="0">
                <a:solidFill>
                  <a:schemeClr val="dk1"/>
                </a:solidFill>
              </a:rPr>
              <a:t>A: </a:t>
            </a:r>
            <a:r>
              <a:rPr lang="en-GB" sz="1600" b="1" dirty="0" err="1">
                <a:solidFill>
                  <a:schemeClr val="dk1"/>
                </a:solidFill>
              </a:rPr>
              <a:t>İyileştirme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stratejileri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tanımı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geliştirin</a:t>
            </a:r>
            <a:endParaRPr lang="en-GB" sz="1600" b="1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6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600" dirty="0">
                <a:solidFill>
                  <a:schemeClr val="dk1"/>
                </a:solidFill>
              </a:rPr>
              <a:t>B: </a:t>
            </a:r>
            <a:r>
              <a:rPr lang="en-GB" sz="1600" dirty="0" err="1">
                <a:solidFill>
                  <a:schemeClr val="dk1"/>
                </a:solidFill>
              </a:rPr>
              <a:t>İşletmedeki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işgücünü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azaltın</a:t>
            </a:r>
            <a:endParaRPr lang="en-GB" sz="16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6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600" b="1" dirty="0">
                <a:solidFill>
                  <a:schemeClr val="dk1"/>
                </a:solidFill>
              </a:rPr>
              <a:t>C: </a:t>
            </a:r>
            <a:r>
              <a:rPr lang="en-GB" sz="1600" b="1" dirty="0" err="1">
                <a:solidFill>
                  <a:schemeClr val="dk1"/>
                </a:solidFill>
              </a:rPr>
              <a:t>Süreç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için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hedefleri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ve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sınır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tanımlarını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belirleyin</a:t>
            </a:r>
            <a:endParaRPr lang="en-GB" sz="1600" b="1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600" b="1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600" b="1" dirty="0">
                <a:solidFill>
                  <a:schemeClr val="dk1"/>
                </a:solidFill>
              </a:rPr>
              <a:t>D: </a:t>
            </a:r>
            <a:r>
              <a:rPr lang="en-GB" sz="1600" b="1" dirty="0" err="1">
                <a:solidFill>
                  <a:schemeClr val="dk1"/>
                </a:solidFill>
              </a:rPr>
              <a:t>Bir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kaynak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değer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haritası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geliştirin</a:t>
            </a:r>
            <a:endParaRPr lang="en-GB" sz="1600" b="1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6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600" dirty="0">
                <a:solidFill>
                  <a:schemeClr val="dk1"/>
                </a:solidFill>
              </a:rPr>
              <a:t>E: </a:t>
            </a:r>
            <a:r>
              <a:rPr lang="en-GB" sz="1600" dirty="0" err="1">
                <a:solidFill>
                  <a:schemeClr val="dk1"/>
                </a:solidFill>
              </a:rPr>
              <a:t>İşlem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tamamlanana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kadar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işlemleri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kapatın</a:t>
            </a:r>
            <a:endParaRPr lang="en-GB" sz="16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endParaRPr lang="en-GB" sz="1600" dirty="0">
              <a:solidFill>
                <a:schemeClr val="dk1"/>
              </a:solidFill>
            </a:endParaRPr>
          </a:p>
          <a:p>
            <a:pPr lvl="0" algn="just">
              <a:buClr>
                <a:schemeClr val="dk2"/>
              </a:buClr>
              <a:buSzPts val="2800"/>
            </a:pPr>
            <a:r>
              <a:rPr lang="en-GB" sz="1600" b="1" dirty="0">
                <a:solidFill>
                  <a:schemeClr val="dk1"/>
                </a:solidFill>
              </a:rPr>
              <a:t>F: </a:t>
            </a:r>
            <a:r>
              <a:rPr lang="en-GB" sz="1600" b="1" dirty="0" err="1">
                <a:solidFill>
                  <a:schemeClr val="dk1"/>
                </a:solidFill>
              </a:rPr>
              <a:t>Veri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ve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sınıflandırma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sistemi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toplayın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346708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4" name="Google Shape;114;p3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5" name="Google Shape;11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6" name="Google Shape;116;p3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7" name="Google Shape;117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79200" y="4609750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"/>
          <p:cNvSpPr txBox="1"/>
          <p:nvPr/>
        </p:nvSpPr>
        <p:spPr>
          <a:xfrm>
            <a:off x="1028259" y="154076"/>
            <a:ext cx="8115741" cy="3631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GB" sz="2800" b="1" dirty="0" err="1"/>
              <a:t>Kaynak</a:t>
            </a:r>
            <a:r>
              <a:rPr lang="en-GB" sz="2800" b="1" dirty="0"/>
              <a:t> </a:t>
            </a:r>
            <a:r>
              <a:rPr lang="en-GB" sz="2800" b="1" dirty="0" err="1"/>
              <a:t>Verimliliği</a:t>
            </a:r>
            <a:r>
              <a:rPr lang="en-GB" sz="2800" b="1" dirty="0"/>
              <a:t> </a:t>
            </a:r>
            <a:r>
              <a:rPr lang="en-GB" sz="2800" b="1" dirty="0" err="1"/>
              <a:t>için</a:t>
            </a:r>
            <a:r>
              <a:rPr lang="en-GB" sz="2800" b="1" dirty="0"/>
              <a:t> </a:t>
            </a:r>
            <a:r>
              <a:rPr lang="en-GB" sz="2800" b="1" dirty="0" err="1"/>
              <a:t>İş</a:t>
            </a:r>
            <a:r>
              <a:rPr lang="en-GB" sz="2800" b="1" dirty="0"/>
              <a:t> </a:t>
            </a:r>
            <a:r>
              <a:rPr lang="en-GB" sz="2800" b="1" dirty="0" err="1"/>
              <a:t>Senaryosunun</a:t>
            </a:r>
            <a:r>
              <a:rPr lang="en-GB" sz="2800" b="1" dirty="0"/>
              <a:t> </a:t>
            </a:r>
            <a:r>
              <a:rPr lang="en-GB" sz="2800" b="1" dirty="0" err="1" smtClean="0"/>
              <a:t>Oluşturulması</a:t>
            </a:r>
            <a:endParaRPr lang="tr-TR" sz="2800" b="1" dirty="0" smtClean="0"/>
          </a:p>
          <a:p>
            <a:pPr lvl="0"/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lang="en-GB" sz="2000" dirty="0" err="1"/>
              <a:t>Kaynak</a:t>
            </a:r>
            <a:r>
              <a:rPr lang="en-GB" sz="2000" dirty="0"/>
              <a:t> </a:t>
            </a:r>
            <a:r>
              <a:rPr lang="en-GB" sz="2000" dirty="0" err="1"/>
              <a:t>verimliliği</a:t>
            </a:r>
            <a:r>
              <a:rPr lang="en-GB" sz="2000" dirty="0"/>
              <a:t>, </a:t>
            </a:r>
            <a:r>
              <a:rPr lang="en-GB" sz="2000" dirty="0" err="1"/>
              <a:t>bir</a:t>
            </a:r>
            <a:r>
              <a:rPr lang="en-GB" sz="2000" dirty="0"/>
              <a:t> </a:t>
            </a:r>
            <a:r>
              <a:rPr lang="en-GB" sz="2000" dirty="0" err="1"/>
              <a:t>işletmenin</a:t>
            </a:r>
            <a:r>
              <a:rPr lang="en-GB" sz="2000" dirty="0"/>
              <a:t> </a:t>
            </a:r>
            <a:r>
              <a:rPr lang="en-GB" sz="2000" dirty="0" err="1"/>
              <a:t>nasıl</a:t>
            </a:r>
            <a:r>
              <a:rPr lang="en-GB" sz="2000" dirty="0"/>
              <a:t> </a:t>
            </a:r>
            <a:r>
              <a:rPr lang="en-GB" sz="2000" dirty="0" err="1"/>
              <a:t>çalıştığı</a:t>
            </a:r>
            <a:r>
              <a:rPr lang="en-GB" sz="2000" dirty="0"/>
              <a:t> </a:t>
            </a:r>
            <a:r>
              <a:rPr lang="en-GB" sz="2000" dirty="0" err="1"/>
              <a:t>ve</a:t>
            </a:r>
            <a:r>
              <a:rPr lang="en-GB" sz="2000" dirty="0"/>
              <a:t> </a:t>
            </a:r>
            <a:r>
              <a:rPr lang="en-GB" sz="2000" dirty="0" err="1"/>
              <a:t>ürünleri</a:t>
            </a:r>
            <a:r>
              <a:rPr lang="en-GB" sz="2000" dirty="0"/>
              <a:t> </a:t>
            </a:r>
            <a:r>
              <a:rPr lang="en-GB" sz="2000" dirty="0" err="1"/>
              <a:t>nasıl</a:t>
            </a:r>
            <a:r>
              <a:rPr lang="en-GB" sz="2000" dirty="0"/>
              <a:t> </a:t>
            </a:r>
            <a:r>
              <a:rPr lang="en-GB" sz="2000" dirty="0" err="1"/>
              <a:t>teslim</a:t>
            </a:r>
            <a:r>
              <a:rPr lang="en-GB" sz="2000" dirty="0"/>
              <a:t> </a:t>
            </a:r>
            <a:r>
              <a:rPr lang="en-GB" sz="2000" dirty="0" err="1"/>
              <a:t>ettiğine</a:t>
            </a:r>
            <a:r>
              <a:rPr lang="en-GB" sz="2000" dirty="0"/>
              <a:t> </a:t>
            </a:r>
            <a:r>
              <a:rPr lang="en-GB" sz="2000" dirty="0" err="1"/>
              <a:t>dair</a:t>
            </a:r>
            <a:r>
              <a:rPr lang="en-GB" sz="2000" dirty="0"/>
              <a:t> </a:t>
            </a:r>
            <a:r>
              <a:rPr lang="en-GB" sz="2000" dirty="0" err="1"/>
              <a:t>dönüştürücü</a:t>
            </a:r>
            <a:r>
              <a:rPr lang="en-GB" sz="2000" dirty="0"/>
              <a:t> </a:t>
            </a:r>
            <a:r>
              <a:rPr lang="en-GB" sz="2000" dirty="0" err="1"/>
              <a:t>bir</a:t>
            </a:r>
            <a:r>
              <a:rPr lang="en-GB" sz="2000" dirty="0"/>
              <a:t> </a:t>
            </a:r>
            <a:r>
              <a:rPr lang="en-GB" sz="2000" dirty="0" err="1"/>
              <a:t>bakış</a:t>
            </a:r>
            <a:r>
              <a:rPr lang="en-GB" sz="2000" dirty="0"/>
              <a:t> </a:t>
            </a:r>
            <a:r>
              <a:rPr lang="en-GB" sz="2000" dirty="0" err="1"/>
              <a:t>açısı</a:t>
            </a:r>
            <a:r>
              <a:rPr lang="en-GB" sz="2000" dirty="0"/>
              <a:t> </a:t>
            </a:r>
            <a:r>
              <a:rPr lang="en-GB" sz="2000" dirty="0" err="1"/>
              <a:t>getirir</a:t>
            </a:r>
            <a:r>
              <a:rPr lang="en-GB" sz="2000" dirty="0"/>
              <a:t>.</a:t>
            </a:r>
          </a:p>
          <a:p>
            <a:pPr lvl="0"/>
            <a:endParaRPr lang="en-GB" sz="2000" dirty="0"/>
          </a:p>
          <a:p>
            <a:pPr lvl="0"/>
            <a:r>
              <a:rPr lang="en-GB" sz="2000" dirty="0" err="1"/>
              <a:t>Bir</a:t>
            </a:r>
            <a:r>
              <a:rPr lang="en-GB" sz="2000" dirty="0"/>
              <a:t> </a:t>
            </a:r>
            <a:r>
              <a:rPr lang="en-GB" sz="2000" dirty="0" err="1"/>
              <a:t>pil</a:t>
            </a:r>
            <a:r>
              <a:rPr lang="en-GB" sz="2000" dirty="0"/>
              <a:t> </a:t>
            </a:r>
            <a:r>
              <a:rPr lang="en-GB" sz="2000" dirty="0" err="1"/>
              <a:t>üreticisinin</a:t>
            </a:r>
            <a:r>
              <a:rPr lang="en-GB" sz="2000" dirty="0"/>
              <a:t> </a:t>
            </a:r>
            <a:r>
              <a:rPr lang="en-GB" sz="2000" dirty="0" err="1"/>
              <a:t>mobil</a:t>
            </a:r>
            <a:r>
              <a:rPr lang="en-GB" sz="2000" dirty="0"/>
              <a:t> </a:t>
            </a:r>
            <a:r>
              <a:rPr lang="en-GB" sz="2000" dirty="0" err="1"/>
              <a:t>enerji</a:t>
            </a:r>
            <a:r>
              <a:rPr lang="en-GB" sz="2000" dirty="0"/>
              <a:t> </a:t>
            </a:r>
            <a:r>
              <a:rPr lang="en-GB" sz="2000" dirty="0" err="1"/>
              <a:t>sağlayıcısından</a:t>
            </a:r>
            <a:r>
              <a:rPr lang="en-GB" sz="2000" dirty="0"/>
              <a:t> </a:t>
            </a:r>
            <a:r>
              <a:rPr lang="en-GB" sz="2000" dirty="0" err="1"/>
              <a:t>geçiş</a:t>
            </a:r>
            <a:r>
              <a:rPr lang="en-GB" sz="2000" dirty="0"/>
              <a:t> </a:t>
            </a:r>
            <a:r>
              <a:rPr lang="en-GB" sz="2000" dirty="0" err="1"/>
              <a:t>şeklini</a:t>
            </a:r>
            <a:r>
              <a:rPr lang="en-GB" sz="2000" dirty="0"/>
              <a:t> </a:t>
            </a:r>
            <a:r>
              <a:rPr lang="en-GB" sz="2000" dirty="0" err="1"/>
              <a:t>ve</a:t>
            </a:r>
            <a:r>
              <a:rPr lang="en-GB" sz="2000" dirty="0"/>
              <a:t> </a:t>
            </a:r>
            <a:r>
              <a:rPr lang="en-GB" sz="2000" dirty="0" err="1"/>
              <a:t>şirketin</a:t>
            </a:r>
            <a:r>
              <a:rPr lang="en-GB" sz="2000" dirty="0"/>
              <a:t> </a:t>
            </a:r>
            <a:r>
              <a:rPr lang="en-GB" sz="2000" dirty="0" err="1"/>
              <a:t>iş</a:t>
            </a:r>
            <a:r>
              <a:rPr lang="en-GB" sz="2000" dirty="0"/>
              <a:t> </a:t>
            </a:r>
            <a:r>
              <a:rPr lang="en-GB" sz="2000" dirty="0" err="1"/>
              <a:t>geleceğini</a:t>
            </a:r>
            <a:r>
              <a:rPr lang="en-GB" sz="2000" dirty="0"/>
              <a:t> </a:t>
            </a:r>
            <a:r>
              <a:rPr lang="en-GB" sz="2000" dirty="0" err="1"/>
              <a:t>değiştiren</a:t>
            </a:r>
            <a:r>
              <a:rPr lang="en-GB" sz="2000" dirty="0"/>
              <a:t> </a:t>
            </a:r>
            <a:r>
              <a:rPr lang="en-GB" sz="2000" dirty="0" err="1"/>
              <a:t>birçok</a:t>
            </a:r>
            <a:r>
              <a:rPr lang="en-GB" sz="2000" dirty="0"/>
              <a:t> </a:t>
            </a:r>
            <a:r>
              <a:rPr lang="en-GB" sz="2000" dirty="0" err="1"/>
              <a:t>kaynak</a:t>
            </a:r>
            <a:r>
              <a:rPr lang="en-GB" sz="2000" dirty="0"/>
              <a:t> </a:t>
            </a:r>
            <a:r>
              <a:rPr lang="en-GB" sz="2000" dirty="0" err="1"/>
              <a:t>verimliliği</a:t>
            </a:r>
            <a:r>
              <a:rPr lang="en-GB" sz="2000" dirty="0"/>
              <a:t> </a:t>
            </a:r>
            <a:r>
              <a:rPr lang="en-GB" sz="2000" dirty="0" err="1"/>
              <a:t>değişimini</a:t>
            </a:r>
            <a:r>
              <a:rPr lang="en-GB" sz="2000" dirty="0"/>
              <a:t> </a:t>
            </a:r>
            <a:r>
              <a:rPr lang="en-GB" sz="2000" dirty="0" err="1"/>
              <a:t>nasıl</a:t>
            </a:r>
            <a:r>
              <a:rPr lang="en-GB" sz="2000" dirty="0"/>
              <a:t> </a:t>
            </a:r>
            <a:r>
              <a:rPr lang="en-GB" sz="2000" dirty="0" err="1"/>
              <a:t>değiştirdiği</a:t>
            </a:r>
            <a:r>
              <a:rPr lang="en-GB" sz="2000" dirty="0"/>
              <a:t> </a:t>
            </a:r>
            <a:r>
              <a:rPr lang="en-GB" sz="2000" dirty="0" err="1"/>
              <a:t>hakkındaki</a:t>
            </a:r>
            <a:r>
              <a:rPr lang="en-GB" sz="2000" dirty="0"/>
              <a:t> </a:t>
            </a:r>
            <a:r>
              <a:rPr lang="en-GB" sz="2000" dirty="0" err="1"/>
              <a:t>bu</a:t>
            </a:r>
            <a:r>
              <a:rPr lang="en-GB" sz="2000" dirty="0"/>
              <a:t> </a:t>
            </a:r>
            <a:r>
              <a:rPr lang="en-GB" sz="2000" dirty="0" err="1"/>
              <a:t>videoyu</a:t>
            </a:r>
            <a:r>
              <a:rPr lang="en-GB" sz="2000" dirty="0"/>
              <a:t> </a:t>
            </a:r>
            <a:r>
              <a:rPr lang="en-GB" sz="2000" dirty="0" err="1"/>
              <a:t>izleyin</a:t>
            </a:r>
            <a:r>
              <a:rPr lang="en-GB" sz="2000" dirty="0"/>
              <a:t>.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https://www.youtube.com/watch?v=-se_wEJ_KM4&amp;feature=youtu.be</a:t>
            </a:r>
            <a:endParaRPr sz="1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84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3" name="Google Shape;123;p4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24" name="Google Shape;12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5" name="Google Shape;125;p4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26" name="Google Shape;126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79200" y="4609750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4"/>
          <p:cNvSpPr txBox="1"/>
          <p:nvPr/>
        </p:nvSpPr>
        <p:spPr>
          <a:xfrm>
            <a:off x="1028259" y="154076"/>
            <a:ext cx="8107641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GB" sz="2800" b="1" dirty="0"/>
              <a:t>2014 </a:t>
            </a:r>
            <a:r>
              <a:rPr lang="en-GB" sz="2800" b="1" dirty="0" err="1"/>
              <a:t>yılında</a:t>
            </a:r>
            <a:r>
              <a:rPr lang="en-GB" sz="2800" b="1" dirty="0"/>
              <a:t> </a:t>
            </a:r>
            <a:r>
              <a:rPr lang="en-GB" sz="2800" b="1" dirty="0" err="1"/>
              <a:t>Alman</a:t>
            </a:r>
            <a:r>
              <a:rPr lang="en-GB" sz="2800" b="1" dirty="0"/>
              <a:t> </a:t>
            </a:r>
            <a:r>
              <a:rPr lang="en-GB" sz="2800" b="1" dirty="0" err="1"/>
              <a:t>İmalat</a:t>
            </a:r>
            <a:r>
              <a:rPr lang="en-GB" sz="2800" b="1" dirty="0"/>
              <a:t> </a:t>
            </a:r>
            <a:r>
              <a:rPr lang="en-GB" sz="2800" b="1" dirty="0" err="1"/>
              <a:t>Sanayinde</a:t>
            </a:r>
            <a:r>
              <a:rPr lang="en-GB" sz="2800" b="1" dirty="0"/>
              <a:t> </a:t>
            </a:r>
            <a:r>
              <a:rPr lang="en-GB" sz="2800" b="1" dirty="0" err="1"/>
              <a:t>Maliyet</a:t>
            </a:r>
            <a:r>
              <a:rPr lang="en-GB" sz="2800" b="1" dirty="0"/>
              <a:t> </a:t>
            </a:r>
            <a:r>
              <a:rPr lang="en-GB" sz="2800" b="1" dirty="0" err="1"/>
              <a:t>Yapısı</a:t>
            </a:r>
            <a:r>
              <a:rPr lang="en-GB" sz="2800" b="1" dirty="0"/>
              <a:t> (</a:t>
            </a:r>
            <a:r>
              <a:rPr lang="en-GB" sz="2800" b="1" dirty="0" err="1"/>
              <a:t>rakamlar</a:t>
            </a:r>
            <a:r>
              <a:rPr lang="en-GB" sz="2800" b="1" dirty="0"/>
              <a:t>% </a:t>
            </a:r>
            <a:r>
              <a:rPr lang="en-GB" sz="2800" b="1" dirty="0" err="1"/>
              <a:t>olarak</a:t>
            </a:r>
            <a:r>
              <a:rPr lang="en-GB" sz="2800" b="1" dirty="0"/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9590" y="1553135"/>
            <a:ext cx="4682134" cy="3176291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4"/>
          <p:cNvSpPr txBox="1"/>
          <p:nvPr/>
        </p:nvSpPr>
        <p:spPr>
          <a:xfrm>
            <a:off x="5177790" y="1553135"/>
            <a:ext cx="3966210" cy="3046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lvl="0" indent="-285750">
              <a:buSzPts val="1600"/>
              <a:buFont typeface="Arial"/>
              <a:buChar char="•"/>
            </a:pPr>
            <a:r>
              <a:rPr lang="en-GB" sz="1600" dirty="0"/>
              <a:t>Bu </a:t>
            </a:r>
            <a:r>
              <a:rPr lang="en-GB" sz="1600" dirty="0" err="1"/>
              <a:t>rakam</a:t>
            </a:r>
            <a:r>
              <a:rPr lang="en-GB" sz="1600" dirty="0"/>
              <a:t>, </a:t>
            </a:r>
            <a:r>
              <a:rPr lang="en-GB" sz="1600" dirty="0" err="1"/>
              <a:t>imalat</a:t>
            </a:r>
            <a:r>
              <a:rPr lang="en-GB" sz="1600" dirty="0"/>
              <a:t> </a:t>
            </a:r>
            <a:r>
              <a:rPr lang="en-GB" sz="1600" dirty="0" err="1"/>
              <a:t>sektöründeki</a:t>
            </a:r>
            <a:r>
              <a:rPr lang="en-GB" sz="1600" dirty="0"/>
              <a:t> </a:t>
            </a:r>
            <a:r>
              <a:rPr lang="en-GB" sz="1600" dirty="0" err="1"/>
              <a:t>işletmelerin</a:t>
            </a:r>
            <a:r>
              <a:rPr lang="en-GB" sz="1600" dirty="0"/>
              <a:t> </a:t>
            </a:r>
            <a:r>
              <a:rPr lang="en-GB" sz="1600" dirty="0" err="1"/>
              <a:t>dahili</a:t>
            </a:r>
            <a:r>
              <a:rPr lang="en-GB" sz="1600" dirty="0"/>
              <a:t> </a:t>
            </a:r>
            <a:r>
              <a:rPr lang="en-GB" sz="1600" dirty="0" err="1"/>
              <a:t>maliyetlerini</a:t>
            </a:r>
            <a:r>
              <a:rPr lang="en-GB" sz="1600" dirty="0"/>
              <a:t> </a:t>
            </a:r>
            <a:r>
              <a:rPr lang="en-GB" sz="1600" dirty="0" err="1"/>
              <a:t>göstermektedir</a:t>
            </a:r>
            <a:r>
              <a:rPr lang="en-GB" sz="1600" dirty="0"/>
              <a:t>.</a:t>
            </a:r>
          </a:p>
          <a:p>
            <a:pPr marL="285750" lvl="0" indent="-285750">
              <a:buSzPts val="1600"/>
              <a:buFont typeface="Arial"/>
              <a:buChar char="•"/>
            </a:pPr>
            <a:endParaRPr lang="en-GB" sz="1600" dirty="0"/>
          </a:p>
          <a:p>
            <a:pPr marL="285750" lvl="0" indent="-285750">
              <a:buSzPts val="1600"/>
              <a:buFont typeface="Arial"/>
              <a:buChar char="•"/>
            </a:pPr>
            <a:r>
              <a:rPr lang="en-GB" sz="1600" dirty="0" err="1"/>
              <a:t>Malzemeler</a:t>
            </a:r>
            <a:r>
              <a:rPr lang="en-GB" sz="1600" dirty="0"/>
              <a:t>, </a:t>
            </a:r>
            <a:r>
              <a:rPr lang="en-GB" sz="1600" dirty="0" err="1"/>
              <a:t>gerçek</a:t>
            </a:r>
            <a:r>
              <a:rPr lang="en-GB" sz="1600" dirty="0"/>
              <a:t> </a:t>
            </a:r>
            <a:r>
              <a:rPr lang="en-GB" sz="1600" dirty="0" err="1"/>
              <a:t>üretimde</a:t>
            </a:r>
            <a:r>
              <a:rPr lang="en-GB" sz="1600" dirty="0"/>
              <a:t> </a:t>
            </a:r>
            <a:r>
              <a:rPr lang="en-GB" sz="1600" dirty="0" err="1"/>
              <a:t>gerekli</a:t>
            </a:r>
            <a:r>
              <a:rPr lang="en-GB" sz="1600" dirty="0"/>
              <a:t> </a:t>
            </a:r>
            <a:r>
              <a:rPr lang="en-GB" sz="1600" dirty="0" err="1"/>
              <a:t>olan</a:t>
            </a:r>
            <a:r>
              <a:rPr lang="en-GB" sz="1600" dirty="0"/>
              <a:t> </a:t>
            </a:r>
            <a:r>
              <a:rPr lang="en-GB" sz="1600" dirty="0" err="1"/>
              <a:t>bileşenler</a:t>
            </a:r>
            <a:r>
              <a:rPr lang="en-GB" sz="1600" dirty="0"/>
              <a:t> </a:t>
            </a:r>
            <a:r>
              <a:rPr lang="en-GB" sz="1600" dirty="0" err="1"/>
              <a:t>ve</a:t>
            </a:r>
            <a:r>
              <a:rPr lang="en-GB" sz="1600" dirty="0"/>
              <a:t> </a:t>
            </a:r>
            <a:r>
              <a:rPr lang="en-GB" sz="1600" dirty="0" err="1"/>
              <a:t>hammaddeler</a:t>
            </a:r>
            <a:r>
              <a:rPr lang="en-GB" sz="1600" dirty="0"/>
              <a:t> </a:t>
            </a:r>
            <a:r>
              <a:rPr lang="en-GB" sz="1600" dirty="0" err="1"/>
              <a:t>anlamına</a:t>
            </a:r>
            <a:r>
              <a:rPr lang="en-GB" sz="1600" dirty="0"/>
              <a:t> </a:t>
            </a:r>
            <a:r>
              <a:rPr lang="en-GB" sz="1600" dirty="0" err="1"/>
              <a:t>gelir</a:t>
            </a:r>
            <a:r>
              <a:rPr lang="en-GB" sz="1600" dirty="0"/>
              <a:t>. </a:t>
            </a:r>
            <a:r>
              <a:rPr lang="en-GB" sz="1600" dirty="0" err="1"/>
              <a:t>Maliyet</a:t>
            </a:r>
            <a:r>
              <a:rPr lang="en-GB" sz="1600" dirty="0"/>
              <a:t> </a:t>
            </a:r>
            <a:r>
              <a:rPr lang="en-GB" sz="1600" dirty="0" err="1"/>
              <a:t>Malzemeler</a:t>
            </a:r>
            <a:r>
              <a:rPr lang="en-GB" sz="1600" dirty="0"/>
              <a:t> </a:t>
            </a:r>
            <a:r>
              <a:rPr lang="en-GB" sz="1600" dirty="0" err="1"/>
              <a:t>artıyor</a:t>
            </a:r>
            <a:r>
              <a:rPr lang="en-GB" sz="1600" dirty="0"/>
              <a:t> (1993 </a:t>
            </a:r>
            <a:r>
              <a:rPr lang="en-GB" sz="1600" dirty="0" err="1"/>
              <a:t>ile</a:t>
            </a:r>
            <a:r>
              <a:rPr lang="en-GB" sz="1600" dirty="0"/>
              <a:t> 2014 </a:t>
            </a:r>
            <a:r>
              <a:rPr lang="en-GB" sz="1600" dirty="0" err="1"/>
              <a:t>arasında</a:t>
            </a:r>
            <a:r>
              <a:rPr lang="en-GB" sz="1600" dirty="0"/>
              <a:t>% 36'dan% 43'e.</a:t>
            </a:r>
          </a:p>
          <a:p>
            <a:pPr marL="285750" lvl="0" indent="-285750">
              <a:buSzPts val="1600"/>
              <a:buFont typeface="Arial"/>
              <a:buChar char="•"/>
            </a:pPr>
            <a:endParaRPr lang="en-GB" sz="1600" dirty="0"/>
          </a:p>
          <a:p>
            <a:pPr marL="285750" lvl="0" indent="-285750">
              <a:buSzPts val="1600"/>
              <a:buFont typeface="Arial"/>
              <a:buChar char="•"/>
            </a:pPr>
            <a:r>
              <a:rPr lang="en-GB" sz="1600" dirty="0" err="1"/>
              <a:t>İşçilik</a:t>
            </a:r>
            <a:r>
              <a:rPr lang="en-GB" sz="1600" dirty="0"/>
              <a:t> </a:t>
            </a:r>
            <a:r>
              <a:rPr lang="en-GB" sz="1600" dirty="0" err="1"/>
              <a:t>maliyetleri</a:t>
            </a:r>
            <a:r>
              <a:rPr lang="en-GB" sz="1600" dirty="0"/>
              <a:t> </a:t>
            </a:r>
            <a:r>
              <a:rPr lang="en-GB" sz="1600" dirty="0" err="1"/>
              <a:t>aynı</a:t>
            </a:r>
            <a:r>
              <a:rPr lang="en-GB" sz="1600" dirty="0"/>
              <a:t> </a:t>
            </a:r>
            <a:r>
              <a:rPr lang="en-GB" sz="1600" dirty="0" err="1"/>
              <a:t>dönemde</a:t>
            </a:r>
            <a:r>
              <a:rPr lang="en-GB" sz="1600" dirty="0"/>
              <a:t>% 27'den% 18'e </a:t>
            </a:r>
            <a:r>
              <a:rPr lang="en-GB" sz="1600" dirty="0" err="1"/>
              <a:t>düştü</a:t>
            </a:r>
            <a:r>
              <a:rPr lang="en-GB" sz="1600" dirty="0"/>
              <a:t> 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4" name="Google Shape;134;p5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35" name="Google Shape;135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6" name="Google Shape;136;p5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37" name="Google Shape;137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279200" y="4609750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5"/>
          <p:cNvSpPr txBox="1"/>
          <p:nvPr/>
        </p:nvSpPr>
        <p:spPr>
          <a:xfrm>
            <a:off x="799003" y="394108"/>
            <a:ext cx="4284103" cy="42156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>
              <a:lnSpc>
                <a:spcPct val="115000"/>
              </a:lnSpc>
            </a:pPr>
            <a:r>
              <a:rPr lang="en-GB" sz="2800" b="1" dirty="0" err="1">
                <a:solidFill>
                  <a:schemeClr val="dk1"/>
                </a:solidFill>
              </a:rPr>
              <a:t>Kaynak</a:t>
            </a:r>
            <a:r>
              <a:rPr lang="en-GB" sz="2800" b="1" dirty="0">
                <a:solidFill>
                  <a:schemeClr val="dk1"/>
                </a:solidFill>
              </a:rPr>
              <a:t> </a:t>
            </a:r>
            <a:r>
              <a:rPr lang="en-GB" sz="2800" b="1" dirty="0" err="1">
                <a:solidFill>
                  <a:schemeClr val="dk1"/>
                </a:solidFill>
              </a:rPr>
              <a:t>verimliliğini</a:t>
            </a:r>
            <a:r>
              <a:rPr lang="en-GB" sz="2800" b="1" dirty="0">
                <a:solidFill>
                  <a:schemeClr val="dk1"/>
                </a:solidFill>
              </a:rPr>
              <a:t> </a:t>
            </a:r>
            <a:r>
              <a:rPr lang="en-GB" sz="2800" b="1" dirty="0" err="1">
                <a:solidFill>
                  <a:schemeClr val="dk1"/>
                </a:solidFill>
              </a:rPr>
              <a:t>neden</a:t>
            </a:r>
            <a:r>
              <a:rPr lang="en-GB" sz="2800" b="1" dirty="0">
                <a:solidFill>
                  <a:schemeClr val="dk1"/>
                </a:solidFill>
              </a:rPr>
              <a:t> </a:t>
            </a:r>
            <a:r>
              <a:rPr lang="en-GB" sz="2800" b="1" dirty="0" err="1">
                <a:solidFill>
                  <a:schemeClr val="dk1"/>
                </a:solidFill>
              </a:rPr>
              <a:t>artırmalı</a:t>
            </a:r>
            <a:r>
              <a:rPr lang="en-GB" sz="2800" b="1" dirty="0" smtClean="0">
                <a:solidFill>
                  <a:schemeClr val="dk1"/>
                </a:solidFill>
              </a:rPr>
              <a:t>?</a:t>
            </a:r>
            <a:endParaRPr lang="tr-TR" sz="2800" b="1" dirty="0" smtClean="0">
              <a:solidFill>
                <a:schemeClr val="dk1"/>
              </a:solidFill>
            </a:endParaRPr>
          </a:p>
          <a:p>
            <a:pPr marL="457200" lvl="0">
              <a:lnSpc>
                <a:spcPct val="115000"/>
              </a:lnSpc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00100" lvl="0" indent="-342900">
              <a:lnSpc>
                <a:spcPct val="115000"/>
              </a:lnSpc>
              <a:buSzPts val="1600"/>
              <a:buFont typeface="Arial"/>
              <a:buChar char="•"/>
            </a:pPr>
            <a:r>
              <a:rPr lang="en-GB" sz="1600" dirty="0" err="1">
                <a:solidFill>
                  <a:schemeClr val="dk1"/>
                </a:solidFill>
              </a:rPr>
              <a:t>Hammadde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pazarına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olan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bağımlılığın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azalması</a:t>
            </a:r>
            <a:r>
              <a:rPr lang="en-GB" sz="1600" dirty="0">
                <a:solidFill>
                  <a:schemeClr val="dk1"/>
                </a:solidFill>
              </a:rPr>
              <a:t> (</a:t>
            </a:r>
            <a:r>
              <a:rPr lang="en-GB" sz="1600" dirty="0" err="1">
                <a:solidFill>
                  <a:schemeClr val="dk1"/>
                </a:solidFill>
              </a:rPr>
              <a:t>fiyat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dalgalanmaları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ve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bulunabilirlik</a:t>
            </a:r>
            <a:r>
              <a:rPr lang="en-GB" sz="1600" dirty="0">
                <a:solidFill>
                  <a:schemeClr val="dk1"/>
                </a:solidFill>
              </a:rPr>
              <a:t>)</a:t>
            </a:r>
          </a:p>
          <a:p>
            <a:pPr marL="800100" lvl="0" indent="-342900">
              <a:lnSpc>
                <a:spcPct val="115000"/>
              </a:lnSpc>
              <a:buSzPts val="1600"/>
              <a:buFont typeface="Arial"/>
              <a:buChar char="•"/>
            </a:pPr>
            <a:r>
              <a:rPr lang="en-GB" sz="1600" dirty="0" err="1">
                <a:solidFill>
                  <a:schemeClr val="dk1"/>
                </a:solidFill>
              </a:rPr>
              <a:t>Daha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düşük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üretim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maliyetleri</a:t>
            </a:r>
            <a:endParaRPr lang="en-GB" sz="1600" dirty="0">
              <a:solidFill>
                <a:schemeClr val="dk1"/>
              </a:solidFill>
            </a:endParaRPr>
          </a:p>
          <a:p>
            <a:pPr marL="800100" lvl="0" indent="-342900">
              <a:lnSpc>
                <a:spcPct val="115000"/>
              </a:lnSpc>
              <a:buSzPts val="1600"/>
              <a:buFont typeface="Arial"/>
              <a:buChar char="•"/>
            </a:pPr>
            <a:r>
              <a:rPr lang="en-GB" sz="1600" dirty="0" err="1">
                <a:solidFill>
                  <a:schemeClr val="dk1"/>
                </a:solidFill>
              </a:rPr>
              <a:t>Gelişmiş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rekabet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gücü</a:t>
            </a:r>
            <a:endParaRPr lang="en-GB" sz="1600" dirty="0">
              <a:solidFill>
                <a:schemeClr val="dk1"/>
              </a:solidFill>
            </a:endParaRPr>
          </a:p>
          <a:p>
            <a:pPr marL="800100" lvl="0" indent="-342900">
              <a:lnSpc>
                <a:spcPct val="115000"/>
              </a:lnSpc>
              <a:buSzPts val="1600"/>
              <a:buFont typeface="Arial"/>
              <a:buChar char="•"/>
            </a:pPr>
            <a:r>
              <a:rPr lang="en-GB" sz="1600" dirty="0" err="1">
                <a:solidFill>
                  <a:schemeClr val="dk1"/>
                </a:solidFill>
              </a:rPr>
              <a:t>Organizasyon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için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geliri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artırın</a:t>
            </a:r>
            <a:endParaRPr lang="en-GB" sz="1600" dirty="0">
              <a:solidFill>
                <a:schemeClr val="dk1"/>
              </a:solidFill>
            </a:endParaRPr>
          </a:p>
          <a:p>
            <a:pPr marL="800100" lvl="0" indent="-342900">
              <a:lnSpc>
                <a:spcPct val="115000"/>
              </a:lnSpc>
              <a:buSzPts val="1600"/>
              <a:buFont typeface="Arial"/>
              <a:buChar char="•"/>
            </a:pPr>
            <a:r>
              <a:rPr lang="en-GB" sz="1600" dirty="0" err="1">
                <a:solidFill>
                  <a:schemeClr val="dk1"/>
                </a:solidFill>
              </a:rPr>
              <a:t>Daha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iyi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kurumsal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imaj</a:t>
            </a:r>
            <a:endParaRPr lang="en-GB" sz="1600" dirty="0">
              <a:solidFill>
                <a:schemeClr val="dk1"/>
              </a:solidFill>
            </a:endParaRPr>
          </a:p>
          <a:p>
            <a:pPr marL="800100" lvl="0" indent="-342900">
              <a:lnSpc>
                <a:spcPct val="115000"/>
              </a:lnSpc>
              <a:buSzPts val="1600"/>
              <a:buFont typeface="Arial"/>
              <a:buChar char="•"/>
            </a:pPr>
            <a:r>
              <a:rPr lang="en-GB" sz="1600" dirty="0" err="1">
                <a:solidFill>
                  <a:schemeClr val="dk1"/>
                </a:solidFill>
              </a:rPr>
              <a:t>Tüketiciler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için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daha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düşük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kullanım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maliyetleri</a:t>
            </a:r>
            <a:r>
              <a:rPr lang="en-GB" sz="1600" dirty="0">
                <a:solidFill>
                  <a:schemeClr val="dk1"/>
                </a:solidFill>
              </a:rPr>
              <a:t> (</a:t>
            </a:r>
            <a:r>
              <a:rPr lang="en-GB" sz="1600" dirty="0" err="1">
                <a:solidFill>
                  <a:schemeClr val="dk1"/>
                </a:solidFill>
              </a:rPr>
              <a:t>bazı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durumlarda</a:t>
            </a:r>
            <a:r>
              <a:rPr lang="en-GB" sz="1600" dirty="0">
                <a:solidFill>
                  <a:schemeClr val="dk1"/>
                </a:solidFill>
              </a:rPr>
              <a:t>)</a:t>
            </a:r>
            <a:endParaRPr sz="1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39" name="Google Shape;139;p5"/>
          <p:cNvGraphicFramePr/>
          <p:nvPr/>
        </p:nvGraphicFramePr>
        <p:xfrm>
          <a:off x="5467455" y="1440164"/>
          <a:ext cx="3676545" cy="24540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r:id="rId6" imgW="3676545" imgH="2454094" progId="Photoshop.Image.13">
                  <p:embed/>
                </p:oleObj>
              </mc:Choice>
              <mc:Fallback>
                <p:oleObj r:id="rId6" imgW="3676545" imgH="2454094" progId="Photoshop.Image.13">
                  <p:embed/>
                  <p:pic>
                    <p:nvPicPr>
                      <p:cNvPr id="139" name="Google Shape;139;p5"/>
                      <p:cNvPicPr preferRelativeResize="0"/>
                      <p:nvPr/>
                    </p:nvPicPr>
                    <p:blipFill rotWithShape="1">
                      <a:blip r:embed="rId7">
                        <a:alphaModFix/>
                      </a:blip>
                      <a:srcRect/>
                      <a:stretch/>
                    </p:blipFill>
                    <p:spPr>
                      <a:xfrm>
                        <a:off x="5467455" y="1440164"/>
                        <a:ext cx="3676545" cy="24540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4" name="Google Shape;144;p6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45" name="Google Shape;145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6" name="Google Shape;146;p6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47" name="Google Shape;14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79200" y="4609750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6"/>
          <p:cNvSpPr txBox="1"/>
          <p:nvPr/>
        </p:nvSpPr>
        <p:spPr>
          <a:xfrm>
            <a:off x="1028259" y="154076"/>
            <a:ext cx="8107641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GB" sz="2800" b="1" dirty="0" err="1" smtClean="0"/>
              <a:t>İşletmeler</a:t>
            </a:r>
            <a:r>
              <a:rPr lang="en-GB" sz="2800" b="1" dirty="0" smtClean="0"/>
              <a:t> </a:t>
            </a:r>
            <a:r>
              <a:rPr lang="en-GB" sz="2800" b="1" dirty="0" err="1"/>
              <a:t>neden</a:t>
            </a:r>
            <a:r>
              <a:rPr lang="en-GB" sz="2800" b="1" dirty="0"/>
              <a:t> </a:t>
            </a:r>
            <a:r>
              <a:rPr lang="en-GB" sz="2800" b="1" dirty="0" err="1"/>
              <a:t>kaynak</a:t>
            </a:r>
            <a:r>
              <a:rPr lang="en-GB" sz="2800" b="1" dirty="0"/>
              <a:t> </a:t>
            </a:r>
            <a:r>
              <a:rPr lang="en-GB" sz="2800" b="1" dirty="0" err="1"/>
              <a:t>verimliliğini</a:t>
            </a:r>
            <a:r>
              <a:rPr lang="en-GB" sz="2800" b="1" dirty="0"/>
              <a:t> </a:t>
            </a:r>
            <a:r>
              <a:rPr lang="en-GB" sz="2800" b="1" dirty="0" err="1"/>
              <a:t>artırmalı</a:t>
            </a:r>
            <a:r>
              <a:rPr lang="en-GB" sz="2800" b="1" dirty="0"/>
              <a:t>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" name="Google Shape;149;p6"/>
          <p:cNvPicPr preferRelativeResize="0"/>
          <p:nvPr/>
        </p:nvPicPr>
        <p:blipFill rotWithShape="1">
          <a:blip r:embed="rId5">
            <a:alphaModFix/>
          </a:blip>
          <a:srcRect l="59169" t="12983" r="3460" b="22544"/>
          <a:stretch/>
        </p:blipFill>
        <p:spPr>
          <a:xfrm>
            <a:off x="898683" y="1547833"/>
            <a:ext cx="2486486" cy="2910137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6"/>
          <p:cNvSpPr/>
          <p:nvPr/>
        </p:nvSpPr>
        <p:spPr>
          <a:xfrm>
            <a:off x="1371600" y="3006090"/>
            <a:ext cx="1577340" cy="308610"/>
          </a:xfrm>
          <a:prstGeom prst="curvedUpArrow">
            <a:avLst>
              <a:gd name="adj1" fmla="val 25000"/>
              <a:gd name="adj2" fmla="val 50000"/>
              <a:gd name="adj3" fmla="val 54630"/>
            </a:avLst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6"/>
          <p:cNvSpPr txBox="1"/>
          <p:nvPr/>
        </p:nvSpPr>
        <p:spPr>
          <a:xfrm>
            <a:off x="1611630" y="2832583"/>
            <a:ext cx="94104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REDUCE</a:t>
            </a:r>
            <a:endParaRPr/>
          </a:p>
        </p:txBody>
      </p:sp>
      <p:sp>
        <p:nvSpPr>
          <p:cNvPr id="152" name="Google Shape;152;p6"/>
          <p:cNvSpPr txBox="1"/>
          <p:nvPr/>
        </p:nvSpPr>
        <p:spPr>
          <a:xfrm>
            <a:off x="4098116" y="824098"/>
            <a:ext cx="4315770" cy="3785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0" indent="-342900">
              <a:buSzPts val="2000"/>
              <a:buFont typeface="Arial"/>
              <a:buChar char="•"/>
            </a:pPr>
            <a:r>
              <a:rPr lang="en-GB" sz="2000" dirty="0" err="1"/>
              <a:t>Şirket</a:t>
            </a:r>
            <a:r>
              <a:rPr lang="en-GB" sz="2000" dirty="0"/>
              <a:t> </a:t>
            </a:r>
            <a:r>
              <a:rPr lang="en-GB" sz="2000" dirty="0" err="1"/>
              <a:t>tarafından</a:t>
            </a:r>
            <a:r>
              <a:rPr lang="en-GB" sz="2000" dirty="0"/>
              <a:t> </a:t>
            </a:r>
            <a:r>
              <a:rPr lang="en-GB" sz="2000" dirty="0" err="1"/>
              <a:t>birim</a:t>
            </a:r>
            <a:r>
              <a:rPr lang="en-GB" sz="2000" dirty="0"/>
              <a:t> </a:t>
            </a:r>
            <a:r>
              <a:rPr lang="en-GB" sz="2000" dirty="0" err="1"/>
              <a:t>çıktı</a:t>
            </a:r>
            <a:r>
              <a:rPr lang="en-GB" sz="2000" dirty="0"/>
              <a:t> </a:t>
            </a:r>
            <a:r>
              <a:rPr lang="en-GB" sz="2000" dirty="0" err="1"/>
              <a:t>başına</a:t>
            </a:r>
            <a:r>
              <a:rPr lang="en-GB" sz="2000" dirty="0"/>
              <a:t> </a:t>
            </a:r>
            <a:r>
              <a:rPr lang="en-GB" sz="2000" dirty="0" err="1"/>
              <a:t>kullanılan</a:t>
            </a:r>
            <a:r>
              <a:rPr lang="en-GB" sz="2000" dirty="0"/>
              <a:t> </a:t>
            </a:r>
            <a:r>
              <a:rPr lang="en-GB" sz="2000" dirty="0" err="1"/>
              <a:t>Malzemelerin</a:t>
            </a:r>
            <a:r>
              <a:rPr lang="en-GB" sz="2000" dirty="0"/>
              <a:t> </a:t>
            </a:r>
            <a:r>
              <a:rPr lang="en-GB" sz="2000" dirty="0" err="1"/>
              <a:t>maliyetini</a:t>
            </a:r>
            <a:r>
              <a:rPr lang="en-GB" sz="2000" dirty="0"/>
              <a:t> </a:t>
            </a:r>
            <a:r>
              <a:rPr lang="en-GB" sz="2000" dirty="0" err="1"/>
              <a:t>düşürmek</a:t>
            </a:r>
            <a:r>
              <a:rPr lang="en-GB" sz="2000" dirty="0"/>
              <a:t>, </a:t>
            </a:r>
            <a:r>
              <a:rPr lang="en-GB" sz="2000" dirty="0" err="1"/>
              <a:t>güçlü</a:t>
            </a:r>
            <a:r>
              <a:rPr lang="en-GB" sz="2000" dirty="0"/>
              <a:t> </a:t>
            </a:r>
            <a:r>
              <a:rPr lang="en-GB" sz="2000" dirty="0" err="1"/>
              <a:t>bir</a:t>
            </a:r>
            <a:r>
              <a:rPr lang="en-GB" sz="2000" dirty="0"/>
              <a:t> </a:t>
            </a:r>
            <a:r>
              <a:rPr lang="en-GB" sz="2000" dirty="0" err="1"/>
              <a:t>ticari</a:t>
            </a:r>
            <a:r>
              <a:rPr lang="en-GB" sz="2000" dirty="0"/>
              <a:t> </a:t>
            </a:r>
            <a:r>
              <a:rPr lang="en-GB" sz="2000" dirty="0" err="1"/>
              <a:t>anlam</a:t>
            </a:r>
            <a:r>
              <a:rPr lang="en-GB" sz="2000" dirty="0"/>
              <a:t> </a:t>
            </a:r>
            <a:r>
              <a:rPr lang="en-GB" sz="2000" dirty="0" err="1"/>
              <a:t>ifade</a:t>
            </a:r>
            <a:r>
              <a:rPr lang="en-GB" sz="2000" dirty="0"/>
              <a:t> </a:t>
            </a:r>
            <a:r>
              <a:rPr lang="en-GB" sz="2000" dirty="0" err="1"/>
              <a:t>eder</a:t>
            </a:r>
            <a:r>
              <a:rPr lang="en-GB" sz="2000" dirty="0"/>
              <a:t>.</a:t>
            </a:r>
          </a:p>
          <a:p>
            <a:pPr marL="342900" lvl="0" indent="-342900">
              <a:buSzPts val="2000"/>
              <a:buFont typeface="Arial"/>
              <a:buChar char="•"/>
            </a:pPr>
            <a:endParaRPr lang="en-GB" sz="2000" dirty="0"/>
          </a:p>
          <a:p>
            <a:pPr marL="342900" lvl="0" indent="-342900">
              <a:buSzPts val="2000"/>
              <a:buFont typeface="Arial"/>
              <a:buChar char="•"/>
            </a:pPr>
            <a:r>
              <a:rPr lang="en-GB" sz="2000" dirty="0" err="1"/>
              <a:t>Üretimde</a:t>
            </a:r>
            <a:r>
              <a:rPr lang="en-GB" sz="2000" dirty="0"/>
              <a:t> </a:t>
            </a:r>
            <a:r>
              <a:rPr lang="en-GB" sz="2000" dirty="0" err="1"/>
              <a:t>daha</a:t>
            </a:r>
            <a:r>
              <a:rPr lang="en-GB" sz="2000" dirty="0"/>
              <a:t> </a:t>
            </a:r>
            <a:r>
              <a:rPr lang="en-GB" sz="2000" dirty="0" err="1"/>
              <a:t>az</a:t>
            </a:r>
            <a:r>
              <a:rPr lang="en-GB" sz="2000" dirty="0"/>
              <a:t> </a:t>
            </a:r>
            <a:r>
              <a:rPr lang="en-GB" sz="2000" dirty="0" err="1"/>
              <a:t>malzeme</a:t>
            </a:r>
            <a:r>
              <a:rPr lang="en-GB" sz="2000" dirty="0"/>
              <a:t> </a:t>
            </a:r>
            <a:r>
              <a:rPr lang="en-GB" sz="2000" dirty="0" err="1"/>
              <a:t>ve</a:t>
            </a:r>
            <a:r>
              <a:rPr lang="en-GB" sz="2000" dirty="0"/>
              <a:t> </a:t>
            </a:r>
            <a:r>
              <a:rPr lang="en-GB" sz="2000" dirty="0" err="1"/>
              <a:t>enerji</a:t>
            </a:r>
            <a:r>
              <a:rPr lang="en-GB" sz="2000" dirty="0"/>
              <a:t> </a:t>
            </a:r>
            <a:r>
              <a:rPr lang="en-GB" sz="2000" dirty="0" err="1"/>
              <a:t>kullanılır</a:t>
            </a:r>
            <a:endParaRPr lang="en-GB" sz="2000" dirty="0"/>
          </a:p>
          <a:p>
            <a:pPr marL="342900" lvl="0" indent="-342900">
              <a:buSzPts val="2000"/>
              <a:buFont typeface="Arial"/>
              <a:buChar char="•"/>
            </a:pPr>
            <a:endParaRPr lang="en-GB" sz="2000" dirty="0"/>
          </a:p>
          <a:p>
            <a:pPr marL="342900" lvl="0" indent="-342900">
              <a:buSzPts val="2000"/>
              <a:buFont typeface="Arial"/>
              <a:buChar char="•"/>
            </a:pPr>
            <a:r>
              <a:rPr lang="en-GB" sz="2000" dirty="0" err="1"/>
              <a:t>Maliyetleri</a:t>
            </a:r>
            <a:r>
              <a:rPr lang="en-GB" sz="2000" dirty="0"/>
              <a:t> </a:t>
            </a:r>
            <a:r>
              <a:rPr lang="en-GB" sz="2000" dirty="0" err="1"/>
              <a:t>düşürür</a:t>
            </a:r>
            <a:endParaRPr lang="en-GB" sz="2000" dirty="0"/>
          </a:p>
          <a:p>
            <a:pPr marL="342900" lvl="0" indent="-342900">
              <a:buSzPts val="2000"/>
              <a:buFont typeface="Arial"/>
              <a:buChar char="•"/>
            </a:pPr>
            <a:endParaRPr lang="en-GB" sz="2000" dirty="0"/>
          </a:p>
          <a:p>
            <a:pPr marL="342900" lvl="0" indent="-342900">
              <a:buSzPts val="2000"/>
              <a:buFont typeface="Arial"/>
              <a:buChar char="•"/>
            </a:pPr>
            <a:r>
              <a:rPr lang="en-GB" sz="2000" dirty="0" err="1"/>
              <a:t>Pazardaki</a:t>
            </a:r>
            <a:r>
              <a:rPr lang="en-GB" sz="2000" dirty="0"/>
              <a:t> </a:t>
            </a:r>
            <a:r>
              <a:rPr lang="en-GB" sz="2000" dirty="0" err="1"/>
              <a:t>rekabet</a:t>
            </a:r>
            <a:r>
              <a:rPr lang="en-GB" sz="2000" dirty="0"/>
              <a:t> </a:t>
            </a:r>
            <a:r>
              <a:rPr lang="en-GB" sz="2000" dirty="0" err="1"/>
              <a:t>avantajlarını</a:t>
            </a:r>
            <a:r>
              <a:rPr lang="en-GB" sz="2000" dirty="0"/>
              <a:t> </a:t>
            </a:r>
            <a:r>
              <a:rPr lang="en-GB" sz="2000" dirty="0" err="1"/>
              <a:t>artırır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7" name="Google Shape;157;p7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58" name="Google Shape;158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9" name="Google Shape;159;p7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60" name="Google Shape;160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279200" y="4609750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7"/>
          <p:cNvSpPr txBox="1"/>
          <p:nvPr/>
        </p:nvSpPr>
        <p:spPr>
          <a:xfrm>
            <a:off x="1028259" y="154076"/>
            <a:ext cx="8107641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GB" sz="2800" b="1" dirty="0" err="1"/>
              <a:t>Kaynak</a:t>
            </a:r>
            <a:r>
              <a:rPr lang="en-GB" sz="2800" b="1" dirty="0"/>
              <a:t> </a:t>
            </a:r>
            <a:r>
              <a:rPr lang="en-GB" sz="2800" b="1" dirty="0" err="1"/>
              <a:t>verimliliği</a:t>
            </a:r>
            <a:r>
              <a:rPr lang="en-GB" sz="2800" b="1" dirty="0"/>
              <a:t> </a:t>
            </a:r>
            <a:r>
              <a:rPr lang="en-GB" sz="2800" b="1" dirty="0" err="1"/>
              <a:t>ile</a:t>
            </a:r>
            <a:r>
              <a:rPr lang="en-GB" sz="2800" b="1" dirty="0"/>
              <a:t> Sera </a:t>
            </a:r>
            <a:r>
              <a:rPr lang="en-GB" sz="2800" b="1" dirty="0" err="1"/>
              <a:t>Gazı</a:t>
            </a:r>
            <a:r>
              <a:rPr lang="en-GB" sz="2800" b="1" dirty="0"/>
              <a:t> </a:t>
            </a:r>
            <a:r>
              <a:rPr lang="en-GB" sz="2800" b="1" dirty="0" err="1"/>
              <a:t>emisyonlarının</a:t>
            </a:r>
            <a:r>
              <a:rPr lang="en-GB" sz="2800" b="1" dirty="0"/>
              <a:t> </a:t>
            </a:r>
            <a:r>
              <a:rPr lang="en-GB" sz="2800" b="1" dirty="0" err="1"/>
              <a:t>azaltılması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7"/>
          <p:cNvSpPr txBox="1"/>
          <p:nvPr/>
        </p:nvSpPr>
        <p:spPr>
          <a:xfrm>
            <a:off x="720620" y="1367350"/>
            <a:ext cx="3649565" cy="3600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0" indent="-342900">
              <a:buSzPts val="1600"/>
              <a:buFont typeface="Arial"/>
              <a:buChar char="•"/>
            </a:pPr>
            <a:r>
              <a:rPr lang="en-GB" sz="1600" dirty="0" err="1"/>
              <a:t>Hammadde</a:t>
            </a:r>
            <a:r>
              <a:rPr lang="en-GB" sz="1600" dirty="0"/>
              <a:t> </a:t>
            </a:r>
            <a:r>
              <a:rPr lang="en-GB" sz="1600" dirty="0" err="1"/>
              <a:t>veya</a:t>
            </a:r>
            <a:r>
              <a:rPr lang="en-GB" sz="1600" dirty="0"/>
              <a:t> </a:t>
            </a:r>
            <a:r>
              <a:rPr lang="en-GB" sz="1600" dirty="0" err="1"/>
              <a:t>kaynak</a:t>
            </a:r>
            <a:r>
              <a:rPr lang="en-GB" sz="1600" dirty="0"/>
              <a:t> </a:t>
            </a:r>
            <a:r>
              <a:rPr lang="en-GB" sz="1600" dirty="0" err="1"/>
              <a:t>miktarının</a:t>
            </a:r>
            <a:r>
              <a:rPr lang="en-GB" sz="1600" dirty="0"/>
              <a:t> </a:t>
            </a:r>
            <a:r>
              <a:rPr lang="en-GB" sz="1600" dirty="0" err="1"/>
              <a:t>azaltılmasının</a:t>
            </a:r>
            <a:r>
              <a:rPr lang="en-GB" sz="1600" dirty="0"/>
              <a:t> Sera </a:t>
            </a:r>
            <a:r>
              <a:rPr lang="en-GB" sz="1600" dirty="0" err="1"/>
              <a:t>Gazı</a:t>
            </a:r>
            <a:r>
              <a:rPr lang="en-GB" sz="1600" dirty="0"/>
              <a:t> </a:t>
            </a:r>
            <a:r>
              <a:rPr lang="en-GB" sz="1600" dirty="0" err="1"/>
              <a:t>emisyonları</a:t>
            </a:r>
            <a:r>
              <a:rPr lang="en-GB" sz="1600" dirty="0"/>
              <a:t> </a:t>
            </a:r>
            <a:r>
              <a:rPr lang="en-GB" sz="1600" dirty="0" err="1"/>
              <a:t>üzerinde</a:t>
            </a:r>
            <a:r>
              <a:rPr lang="en-GB" sz="1600" dirty="0"/>
              <a:t> </a:t>
            </a:r>
            <a:r>
              <a:rPr lang="en-GB" sz="1600" dirty="0" err="1"/>
              <a:t>doğrudan</a:t>
            </a:r>
            <a:r>
              <a:rPr lang="en-GB" sz="1600" dirty="0"/>
              <a:t> </a:t>
            </a:r>
            <a:r>
              <a:rPr lang="en-GB" sz="1600" dirty="0" err="1"/>
              <a:t>etkisi</a:t>
            </a:r>
            <a:r>
              <a:rPr lang="en-GB" sz="1600" dirty="0"/>
              <a:t> </a:t>
            </a:r>
            <a:r>
              <a:rPr lang="en-GB" sz="1600" dirty="0" err="1"/>
              <a:t>vardır</a:t>
            </a:r>
            <a:r>
              <a:rPr lang="en-GB" sz="1600" dirty="0"/>
              <a:t>.</a:t>
            </a:r>
          </a:p>
          <a:p>
            <a:pPr marL="342900" lvl="0" indent="-342900">
              <a:buSzPts val="1600"/>
              <a:buFont typeface="Arial"/>
              <a:buChar char="•"/>
            </a:pPr>
            <a:endParaRPr lang="en-GB" sz="1600" dirty="0"/>
          </a:p>
          <a:p>
            <a:pPr marL="342900" lvl="0" indent="-342900">
              <a:buSzPts val="1600"/>
              <a:buFont typeface="Arial"/>
              <a:buChar char="•"/>
            </a:pPr>
            <a:r>
              <a:rPr lang="en-GB" sz="1600" dirty="0" err="1"/>
              <a:t>İşletmeler</a:t>
            </a:r>
            <a:r>
              <a:rPr lang="en-GB" sz="1600" dirty="0"/>
              <a:t> CO2 </a:t>
            </a:r>
            <a:r>
              <a:rPr lang="en-GB" sz="1600" dirty="0" err="1"/>
              <a:t>emisyonları</a:t>
            </a:r>
            <a:r>
              <a:rPr lang="en-GB" sz="1600" dirty="0"/>
              <a:t> </a:t>
            </a:r>
            <a:r>
              <a:rPr lang="en-GB" sz="1600" dirty="0" err="1"/>
              <a:t>için</a:t>
            </a:r>
            <a:r>
              <a:rPr lang="en-GB" sz="1600" dirty="0"/>
              <a:t> </a:t>
            </a:r>
            <a:r>
              <a:rPr lang="en-GB" sz="1600" dirty="0" err="1"/>
              <a:t>ticari</a:t>
            </a:r>
            <a:r>
              <a:rPr lang="en-GB" sz="1600" dirty="0"/>
              <a:t> </a:t>
            </a:r>
            <a:r>
              <a:rPr lang="en-GB" sz="1600" dirty="0" err="1"/>
              <a:t>ücretlerle</a:t>
            </a:r>
            <a:r>
              <a:rPr lang="en-GB" sz="1600" dirty="0"/>
              <a:t> </a:t>
            </a:r>
            <a:r>
              <a:rPr lang="en-GB" sz="1600" dirty="0" err="1"/>
              <a:t>karşı</a:t>
            </a:r>
            <a:r>
              <a:rPr lang="en-GB" sz="1600" dirty="0"/>
              <a:t> </a:t>
            </a:r>
            <a:r>
              <a:rPr lang="en-GB" sz="1600" dirty="0" err="1"/>
              <a:t>karşıyadır</a:t>
            </a:r>
            <a:r>
              <a:rPr lang="en-GB" sz="1600" dirty="0"/>
              <a:t>.</a:t>
            </a:r>
          </a:p>
          <a:p>
            <a:pPr marL="342900" lvl="0" indent="-342900">
              <a:buSzPts val="1600"/>
              <a:buFont typeface="Arial"/>
              <a:buChar char="•"/>
            </a:pPr>
            <a:endParaRPr lang="en-GB" sz="1600" dirty="0"/>
          </a:p>
          <a:p>
            <a:pPr marL="342900" lvl="0" indent="-342900">
              <a:buSzPts val="1600"/>
              <a:buFont typeface="Arial"/>
              <a:buChar char="•"/>
            </a:pPr>
            <a:r>
              <a:rPr lang="en-GB" sz="1600" dirty="0" err="1"/>
              <a:t>Kaynak</a:t>
            </a:r>
            <a:r>
              <a:rPr lang="en-GB" sz="1600" dirty="0"/>
              <a:t> </a:t>
            </a:r>
            <a:r>
              <a:rPr lang="en-GB" sz="1600" dirty="0" err="1"/>
              <a:t>kullanımı</a:t>
            </a:r>
            <a:r>
              <a:rPr lang="en-GB" sz="1600" dirty="0"/>
              <a:t> </a:t>
            </a:r>
            <a:r>
              <a:rPr lang="en-GB" sz="1600" dirty="0" err="1"/>
              <a:t>ve</a:t>
            </a:r>
            <a:r>
              <a:rPr lang="en-GB" sz="1600" dirty="0"/>
              <a:t> </a:t>
            </a:r>
            <a:r>
              <a:rPr lang="en-GB" sz="1600" dirty="0" err="1"/>
              <a:t>enerji</a:t>
            </a:r>
            <a:r>
              <a:rPr lang="en-GB" sz="1600" dirty="0"/>
              <a:t> </a:t>
            </a:r>
            <a:r>
              <a:rPr lang="en-GB" sz="1600" dirty="0" err="1"/>
              <a:t>kullanımının</a:t>
            </a:r>
            <a:r>
              <a:rPr lang="en-GB" sz="1600" dirty="0"/>
              <a:t> </a:t>
            </a:r>
            <a:r>
              <a:rPr lang="en-GB" sz="1600" dirty="0" err="1"/>
              <a:t>verimliliğini</a:t>
            </a:r>
            <a:r>
              <a:rPr lang="en-GB" sz="1600" dirty="0"/>
              <a:t> </a:t>
            </a:r>
            <a:r>
              <a:rPr lang="en-GB" sz="1600" dirty="0" err="1"/>
              <a:t>artırmak</a:t>
            </a:r>
            <a:r>
              <a:rPr lang="en-GB" sz="1600" dirty="0"/>
              <a:t>, </a:t>
            </a:r>
            <a:r>
              <a:rPr lang="en-GB" sz="1600" dirty="0" err="1"/>
              <a:t>şirketlere</a:t>
            </a:r>
            <a:r>
              <a:rPr lang="en-GB" sz="1600" dirty="0"/>
              <a:t> </a:t>
            </a:r>
            <a:r>
              <a:rPr lang="en-GB" sz="1600" dirty="0" err="1"/>
              <a:t>para</a:t>
            </a:r>
            <a:r>
              <a:rPr lang="en-GB" sz="1600" dirty="0"/>
              <a:t> </a:t>
            </a:r>
            <a:r>
              <a:rPr lang="en-GB" sz="1600" dirty="0" err="1"/>
              <a:t>kazandıracak</a:t>
            </a:r>
            <a:r>
              <a:rPr lang="en-GB" sz="1600" dirty="0"/>
              <a:t> </a:t>
            </a:r>
            <a:r>
              <a:rPr lang="en-GB" sz="1600" dirty="0" err="1"/>
              <a:t>ve</a:t>
            </a:r>
            <a:r>
              <a:rPr lang="en-GB" sz="1600" dirty="0"/>
              <a:t> </a:t>
            </a:r>
            <a:r>
              <a:rPr lang="en-GB" sz="1600" dirty="0" err="1"/>
              <a:t>Kurumsal</a:t>
            </a:r>
            <a:r>
              <a:rPr lang="en-GB" sz="1600" dirty="0"/>
              <a:t> </a:t>
            </a:r>
            <a:r>
              <a:rPr lang="en-GB" sz="1600" dirty="0" err="1"/>
              <a:t>Sosyal</a:t>
            </a:r>
            <a:r>
              <a:rPr lang="en-GB" sz="1600" dirty="0"/>
              <a:t> </a:t>
            </a:r>
            <a:r>
              <a:rPr lang="en-GB" sz="1600" dirty="0" err="1"/>
              <a:t>Sorumluluk</a:t>
            </a:r>
            <a:r>
              <a:rPr lang="en-GB" sz="1600" dirty="0"/>
              <a:t> </a:t>
            </a:r>
            <a:r>
              <a:rPr lang="en-GB" sz="1600" dirty="0" err="1"/>
              <a:t>derecelendirmelerini</a:t>
            </a:r>
            <a:r>
              <a:rPr lang="en-GB" sz="1600" dirty="0"/>
              <a:t> </a:t>
            </a:r>
            <a:r>
              <a:rPr lang="en-GB" sz="1600" dirty="0" err="1"/>
              <a:t>artıracaktır</a:t>
            </a:r>
            <a:r>
              <a:rPr lang="en-GB" sz="1600" dirty="0"/>
              <a:t>.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63" name="Google Shape;163;p7"/>
          <p:cNvGraphicFramePr/>
          <p:nvPr/>
        </p:nvGraphicFramePr>
        <p:xfrm>
          <a:off x="4404665" y="1532898"/>
          <a:ext cx="4739335" cy="2286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r:id="rId6" imgW="4739335" imgH="2286976" progId="Photoshop.Image.13">
                  <p:embed/>
                </p:oleObj>
              </mc:Choice>
              <mc:Fallback>
                <p:oleObj r:id="rId6" imgW="4739335" imgH="2286976" progId="Photoshop.Image.13">
                  <p:embed/>
                  <p:pic>
                    <p:nvPicPr>
                      <p:cNvPr id="163" name="Google Shape;163;p7"/>
                      <p:cNvPicPr preferRelativeResize="0"/>
                      <p:nvPr/>
                    </p:nvPicPr>
                    <p:blipFill rotWithShape="1">
                      <a:blip r:embed="rId7">
                        <a:alphaModFix/>
                      </a:blip>
                      <a:srcRect/>
                      <a:stretch/>
                    </p:blipFill>
                    <p:spPr>
                      <a:xfrm>
                        <a:off x="4404665" y="1532898"/>
                        <a:ext cx="4739335" cy="22869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8" name="Google Shape;168;p8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69" name="Google Shape;16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0" name="Google Shape;170;p8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71" name="Google Shape;171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79200" y="4609750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8"/>
          <p:cNvSpPr txBox="1"/>
          <p:nvPr/>
        </p:nvSpPr>
        <p:spPr>
          <a:xfrm>
            <a:off x="1028259" y="173340"/>
            <a:ext cx="8107500" cy="7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Tartışma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8"/>
          <p:cNvSpPr txBox="1"/>
          <p:nvPr/>
        </p:nvSpPr>
        <p:spPr>
          <a:xfrm>
            <a:off x="1131789" y="1040418"/>
            <a:ext cx="5220566" cy="163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lang="en-GB" sz="2000" dirty="0" err="1"/>
              <a:t>Kaynak</a:t>
            </a:r>
            <a:r>
              <a:rPr lang="en-GB" sz="2000" dirty="0"/>
              <a:t> </a:t>
            </a:r>
            <a:r>
              <a:rPr lang="en-GB" sz="2000" dirty="0" err="1"/>
              <a:t>verimliliği</a:t>
            </a:r>
            <a:r>
              <a:rPr lang="en-GB" sz="2000" dirty="0"/>
              <a:t> </a:t>
            </a:r>
            <a:r>
              <a:rPr lang="en-GB" sz="2000" dirty="0" err="1"/>
              <a:t>için</a:t>
            </a:r>
            <a:r>
              <a:rPr lang="en-GB" sz="2000" dirty="0"/>
              <a:t> </a:t>
            </a:r>
            <a:r>
              <a:rPr lang="en-GB" sz="2000" dirty="0" err="1"/>
              <a:t>iş</a:t>
            </a:r>
            <a:r>
              <a:rPr lang="en-GB" sz="2000" dirty="0"/>
              <a:t> </a:t>
            </a:r>
            <a:r>
              <a:rPr lang="en-GB" sz="2000" dirty="0" err="1"/>
              <a:t>senaryosu</a:t>
            </a:r>
            <a:r>
              <a:rPr lang="en-GB" sz="2000" dirty="0"/>
              <a:t> </a:t>
            </a:r>
            <a:r>
              <a:rPr lang="en-GB" sz="2000" dirty="0" err="1"/>
              <a:t>çok</a:t>
            </a:r>
            <a:r>
              <a:rPr lang="en-GB" sz="2000" dirty="0"/>
              <a:t> </a:t>
            </a:r>
            <a:r>
              <a:rPr lang="en-GB" sz="2000" dirty="0" err="1"/>
              <a:t>açıksa</a:t>
            </a:r>
            <a:r>
              <a:rPr lang="en-GB" sz="2000" dirty="0"/>
              <a:t>, </a:t>
            </a:r>
            <a:r>
              <a:rPr lang="en-GB" sz="2000" dirty="0" err="1"/>
              <a:t>hangi</a:t>
            </a:r>
            <a:r>
              <a:rPr lang="en-GB" sz="2000" dirty="0"/>
              <a:t> </a:t>
            </a:r>
            <a:r>
              <a:rPr lang="en-GB" sz="2000" dirty="0" err="1"/>
              <a:t>verileri</a:t>
            </a:r>
            <a:r>
              <a:rPr lang="en-GB" sz="2000" dirty="0"/>
              <a:t> </a:t>
            </a:r>
            <a:r>
              <a:rPr lang="en-GB" sz="2000" dirty="0" err="1"/>
              <a:t>toplamanız</a:t>
            </a:r>
            <a:r>
              <a:rPr lang="en-GB" sz="2000" dirty="0"/>
              <a:t> </a:t>
            </a:r>
            <a:r>
              <a:rPr lang="en-GB" sz="2000" dirty="0" err="1"/>
              <a:t>gerekir</a:t>
            </a:r>
            <a:r>
              <a:rPr lang="en-GB" sz="2000" dirty="0"/>
              <a:t>, </a:t>
            </a:r>
            <a:r>
              <a:rPr lang="en-GB" sz="2000" dirty="0" err="1"/>
              <a:t>bunu</a:t>
            </a:r>
            <a:r>
              <a:rPr lang="en-GB" sz="2000" dirty="0"/>
              <a:t> </a:t>
            </a:r>
            <a:r>
              <a:rPr lang="en-GB" sz="2000" dirty="0" err="1"/>
              <a:t>uygulamaya</a:t>
            </a:r>
            <a:r>
              <a:rPr lang="en-GB" sz="2000" dirty="0"/>
              <a:t> </a:t>
            </a:r>
            <a:r>
              <a:rPr lang="en-GB" sz="2000" dirty="0" err="1"/>
              <a:t>koymak</a:t>
            </a:r>
            <a:r>
              <a:rPr lang="en-GB" sz="2000" dirty="0"/>
              <a:t> </a:t>
            </a:r>
            <a:r>
              <a:rPr lang="en-GB" sz="2000" dirty="0" err="1"/>
              <a:t>için</a:t>
            </a:r>
            <a:r>
              <a:rPr lang="en-GB" sz="2000" dirty="0"/>
              <a:t> </a:t>
            </a:r>
            <a:r>
              <a:rPr lang="en-GB" sz="2000" dirty="0" err="1"/>
              <a:t>hangi</a:t>
            </a:r>
            <a:r>
              <a:rPr lang="en-GB" sz="2000" dirty="0"/>
              <a:t> </a:t>
            </a:r>
            <a:r>
              <a:rPr lang="en-GB" sz="2000" dirty="0" err="1"/>
              <a:t>değerlendirmeyi</a:t>
            </a:r>
            <a:r>
              <a:rPr lang="en-GB" sz="2000" dirty="0"/>
              <a:t> </a:t>
            </a:r>
            <a:r>
              <a:rPr lang="en-GB" sz="2000" dirty="0" err="1"/>
              <a:t>yapmanız</a:t>
            </a:r>
            <a:r>
              <a:rPr lang="en-GB" sz="2000" dirty="0"/>
              <a:t> </a:t>
            </a:r>
            <a:r>
              <a:rPr lang="en-GB" sz="2000" dirty="0" err="1"/>
              <a:t>gerekir</a:t>
            </a:r>
            <a:r>
              <a:rPr lang="en-GB" sz="2000" dirty="0"/>
              <a:t>?</a:t>
            </a:r>
            <a:endParaRPr dirty="0"/>
          </a:p>
        </p:txBody>
      </p:sp>
      <p:pic>
        <p:nvPicPr>
          <p:cNvPr id="174" name="Google Shape;174;p8" descr="Merli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03872" y="221083"/>
            <a:ext cx="3024027" cy="25301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9" name="Google Shape;179;p9"/>
          <p:cNvCxnSpPr/>
          <p:nvPr/>
        </p:nvCxnSpPr>
        <p:spPr>
          <a:xfrm>
            <a:off x="602395" y="1040418"/>
            <a:ext cx="8100" cy="40938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0" name="Google Shape;180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7537" y="154076"/>
            <a:ext cx="817827" cy="7927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1" name="Google Shape;181;p9"/>
          <p:cNvCxnSpPr/>
          <p:nvPr/>
        </p:nvCxnSpPr>
        <p:spPr>
          <a:xfrm flipH="1">
            <a:off x="589500" y="5134250"/>
            <a:ext cx="8568900" cy="1170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2" name="Google Shape;182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279200" y="4609750"/>
            <a:ext cx="1648699" cy="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9"/>
          <p:cNvSpPr txBox="1"/>
          <p:nvPr/>
        </p:nvSpPr>
        <p:spPr>
          <a:xfrm>
            <a:off x="1355903" y="308344"/>
            <a:ext cx="759055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GB" sz="2800" b="1" dirty="0" err="1"/>
              <a:t>Kaynak</a:t>
            </a:r>
            <a:r>
              <a:rPr lang="en-GB" sz="2800" b="1" dirty="0"/>
              <a:t> </a:t>
            </a:r>
            <a:r>
              <a:rPr lang="en-GB" sz="2800" b="1" dirty="0" err="1"/>
              <a:t>Verimliliği</a:t>
            </a:r>
            <a:r>
              <a:rPr lang="en-GB" sz="2800" b="1" dirty="0"/>
              <a:t> </a:t>
            </a:r>
            <a:r>
              <a:rPr lang="en-GB" sz="2800" b="1" dirty="0" err="1"/>
              <a:t>Analizi</a:t>
            </a:r>
            <a:r>
              <a:rPr lang="en-GB" sz="2800" b="1" dirty="0"/>
              <a:t> </a:t>
            </a:r>
            <a:r>
              <a:rPr lang="en-GB" sz="2800" b="1" dirty="0" err="1"/>
              <a:t>Senaryoları</a:t>
            </a:r>
            <a:endParaRPr dirty="0"/>
          </a:p>
        </p:txBody>
      </p:sp>
      <p:sp>
        <p:nvSpPr>
          <p:cNvPr id="184" name="Google Shape;184;p9"/>
          <p:cNvSpPr txBox="1"/>
          <p:nvPr/>
        </p:nvSpPr>
        <p:spPr>
          <a:xfrm>
            <a:off x="765544" y="1201479"/>
            <a:ext cx="3806456" cy="18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lvl="0" indent="-285750">
              <a:buSzPts val="1600"/>
              <a:buFont typeface="Arial"/>
              <a:buChar char="•"/>
            </a:pPr>
            <a:r>
              <a:rPr lang="en-GB" sz="1600" dirty="0" err="1"/>
              <a:t>Kaynak</a:t>
            </a:r>
            <a:r>
              <a:rPr lang="en-GB" sz="1600" dirty="0"/>
              <a:t> </a:t>
            </a:r>
            <a:r>
              <a:rPr lang="en-GB" sz="1600" dirty="0" err="1"/>
              <a:t>verimliliği</a:t>
            </a:r>
            <a:r>
              <a:rPr lang="en-GB" sz="1600" dirty="0"/>
              <a:t> </a:t>
            </a:r>
            <a:r>
              <a:rPr lang="en-GB" sz="1600" dirty="0" err="1"/>
              <a:t>analizi</a:t>
            </a:r>
            <a:r>
              <a:rPr lang="en-GB" sz="1600" dirty="0"/>
              <a:t> </a:t>
            </a:r>
            <a:r>
              <a:rPr lang="en-GB" sz="1600" dirty="0" err="1"/>
              <a:t>gelişen</a:t>
            </a:r>
            <a:r>
              <a:rPr lang="en-GB" sz="1600" dirty="0"/>
              <a:t> </a:t>
            </a:r>
            <a:r>
              <a:rPr lang="en-GB" sz="1600" dirty="0" err="1"/>
              <a:t>ve</a:t>
            </a:r>
            <a:r>
              <a:rPr lang="en-GB" sz="1600" dirty="0"/>
              <a:t> </a:t>
            </a:r>
            <a:r>
              <a:rPr lang="en-GB" sz="1600" dirty="0" err="1"/>
              <a:t>devam</a:t>
            </a:r>
            <a:r>
              <a:rPr lang="en-GB" sz="1600" dirty="0"/>
              <a:t> </a:t>
            </a:r>
            <a:r>
              <a:rPr lang="en-GB" sz="1600" dirty="0" err="1"/>
              <a:t>eden</a:t>
            </a:r>
            <a:r>
              <a:rPr lang="en-GB" sz="1600" dirty="0"/>
              <a:t> </a:t>
            </a:r>
            <a:r>
              <a:rPr lang="en-GB" sz="1600" dirty="0" err="1"/>
              <a:t>bir</a:t>
            </a:r>
            <a:r>
              <a:rPr lang="en-GB" sz="1600" dirty="0"/>
              <a:t> </a:t>
            </a:r>
            <a:r>
              <a:rPr lang="en-GB" sz="1600" dirty="0" err="1"/>
              <a:t>süreçtir</a:t>
            </a:r>
            <a:r>
              <a:rPr lang="en-GB" sz="1600" dirty="0"/>
              <a:t>.</a:t>
            </a:r>
          </a:p>
          <a:p>
            <a:pPr marL="285750" lvl="0" indent="-285750">
              <a:buSzPts val="1600"/>
              <a:buFont typeface="Arial"/>
              <a:buChar char="•"/>
            </a:pPr>
            <a:endParaRPr lang="en-GB" sz="1600" dirty="0"/>
          </a:p>
          <a:p>
            <a:pPr marL="285750" lvl="0" indent="-285750">
              <a:buSzPts val="1600"/>
              <a:buFont typeface="Arial"/>
              <a:buChar char="•"/>
            </a:pPr>
            <a:r>
              <a:rPr lang="en-GB" sz="1600" dirty="0" err="1"/>
              <a:t>Üretim</a:t>
            </a:r>
            <a:r>
              <a:rPr lang="en-GB" sz="1600" dirty="0"/>
              <a:t> </a:t>
            </a:r>
            <a:r>
              <a:rPr lang="en-GB" sz="1600" dirty="0" err="1"/>
              <a:t>sistemini</a:t>
            </a:r>
            <a:r>
              <a:rPr lang="en-GB" sz="1600" dirty="0"/>
              <a:t> </a:t>
            </a:r>
            <a:r>
              <a:rPr lang="en-GB" sz="1600" dirty="0" err="1"/>
              <a:t>ve</a:t>
            </a:r>
            <a:r>
              <a:rPr lang="en-GB" sz="1600" dirty="0"/>
              <a:t> </a:t>
            </a:r>
            <a:r>
              <a:rPr lang="en-GB" sz="1600" dirty="0" err="1"/>
              <a:t>iş</a:t>
            </a:r>
            <a:r>
              <a:rPr lang="en-GB" sz="1600" dirty="0"/>
              <a:t> </a:t>
            </a:r>
            <a:r>
              <a:rPr lang="en-GB" sz="1600" dirty="0" err="1"/>
              <a:t>süreçlerini</a:t>
            </a:r>
            <a:r>
              <a:rPr lang="en-GB" sz="1600" dirty="0"/>
              <a:t> </a:t>
            </a:r>
            <a:r>
              <a:rPr lang="en-GB" sz="1600" dirty="0" err="1"/>
              <a:t>değerlendirmek</a:t>
            </a:r>
            <a:r>
              <a:rPr lang="en-GB" sz="1600" dirty="0"/>
              <a:t> </a:t>
            </a:r>
            <a:r>
              <a:rPr lang="en-GB" sz="1600" dirty="0" err="1"/>
              <a:t>için</a:t>
            </a:r>
            <a:r>
              <a:rPr lang="en-GB" sz="1600" dirty="0"/>
              <a:t> </a:t>
            </a:r>
            <a:r>
              <a:rPr lang="en-GB" sz="1600" dirty="0" err="1"/>
              <a:t>alternatif</a:t>
            </a:r>
            <a:r>
              <a:rPr lang="en-GB" sz="1600" dirty="0"/>
              <a:t> </a:t>
            </a:r>
            <a:r>
              <a:rPr lang="en-GB" sz="1600" dirty="0" err="1"/>
              <a:t>yaklaşımları</a:t>
            </a:r>
            <a:r>
              <a:rPr lang="en-GB" sz="1600" dirty="0"/>
              <a:t> </a:t>
            </a:r>
            <a:r>
              <a:rPr lang="en-GB" sz="1600" dirty="0" err="1"/>
              <a:t>dikkate</a:t>
            </a:r>
            <a:r>
              <a:rPr lang="en-GB" sz="1600" dirty="0"/>
              <a:t> </a:t>
            </a:r>
            <a:r>
              <a:rPr lang="en-GB" sz="1600" dirty="0" err="1"/>
              <a:t>alması</a:t>
            </a:r>
            <a:r>
              <a:rPr lang="en-GB" sz="1600" dirty="0"/>
              <a:t> </a:t>
            </a:r>
            <a:r>
              <a:rPr lang="en-GB" sz="1600" dirty="0" err="1"/>
              <a:t>gereken</a:t>
            </a:r>
            <a:r>
              <a:rPr lang="en-GB" sz="1600" dirty="0"/>
              <a:t> </a:t>
            </a:r>
            <a:r>
              <a:rPr lang="en-GB" sz="1600" dirty="0" err="1"/>
              <a:t>sürekli</a:t>
            </a:r>
            <a:r>
              <a:rPr lang="en-GB" sz="1600" dirty="0"/>
              <a:t> </a:t>
            </a:r>
            <a:r>
              <a:rPr lang="en-GB" sz="1600" dirty="0" err="1"/>
              <a:t>bir</a:t>
            </a:r>
            <a:r>
              <a:rPr lang="en-GB" sz="1600" dirty="0"/>
              <a:t> </a:t>
            </a:r>
            <a:r>
              <a:rPr lang="en-GB" sz="1600" dirty="0" err="1"/>
              <a:t>iyileştirme</a:t>
            </a:r>
            <a:r>
              <a:rPr lang="en-GB" sz="1600" dirty="0"/>
              <a:t> </a:t>
            </a:r>
            <a:r>
              <a:rPr lang="en-GB" sz="1600" dirty="0" err="1"/>
              <a:t>yaklaşımıdır</a:t>
            </a:r>
            <a:r>
              <a:rPr lang="en-GB" sz="1600" dirty="0"/>
              <a:t>.</a:t>
            </a:r>
            <a:endParaRPr dirty="0"/>
          </a:p>
        </p:txBody>
      </p:sp>
      <p:graphicFrame>
        <p:nvGraphicFramePr>
          <p:cNvPr id="185" name="Google Shape;185;p9"/>
          <p:cNvGraphicFramePr/>
          <p:nvPr/>
        </p:nvGraphicFramePr>
        <p:xfrm>
          <a:off x="4930466" y="1309268"/>
          <a:ext cx="4213534" cy="2822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r:id="rId6" imgW="4213534" imgH="2822778" progId="Photoshop.Image.13">
                  <p:embed/>
                </p:oleObj>
              </mc:Choice>
              <mc:Fallback>
                <p:oleObj r:id="rId6" imgW="4213534" imgH="2822778" progId="Photoshop.Image.13">
                  <p:embed/>
                  <p:pic>
                    <p:nvPicPr>
                      <p:cNvPr id="185" name="Google Shape;185;p9"/>
                      <p:cNvPicPr preferRelativeResize="0"/>
                      <p:nvPr/>
                    </p:nvPicPr>
                    <p:blipFill rotWithShape="1">
                      <a:blip r:embed="rId7">
                        <a:alphaModFix/>
                      </a:blip>
                      <a:srcRect/>
                      <a:stretch/>
                    </p:blipFill>
                    <p:spPr>
                      <a:xfrm>
                        <a:off x="4930466" y="1309268"/>
                        <a:ext cx="4213534" cy="28227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923</Words>
  <Application>Microsoft Office PowerPoint</Application>
  <PresentationFormat>Ekran Gösterisi (16:9)</PresentationFormat>
  <Paragraphs>190</Paragraphs>
  <Slides>20</Slides>
  <Notes>20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Katıştırılmış OLE Hizmet Programları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2" baseType="lpstr">
      <vt:lpstr>Simple Light</vt:lpstr>
      <vt:lpstr>Photoshop.Image.13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User</dc:creator>
  <cp:lastModifiedBy>ronaldinho424</cp:lastModifiedBy>
  <cp:revision>10</cp:revision>
  <dcterms:modified xsi:type="dcterms:W3CDTF">2020-10-07T05:48:27Z</dcterms:modified>
</cp:coreProperties>
</file>