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1296">
          <p15:clr>
            <a:srgbClr val="9AA0A6"/>
          </p15:clr>
        </p15:guide>
        <p15:guide id="4" orient="horz" pos="2774">
          <p15:clr>
            <a:srgbClr val="9AA0A6"/>
          </p15:clr>
        </p15:guide>
        <p15:guide id="5" orient="horz" pos="296">
          <p15:clr>
            <a:srgbClr val="9AA0A6"/>
          </p15:clr>
        </p15:guide>
      </p15:sldGuideLst>
    </p:ext>
    <p:ext uri="http://customooxmlschemas.google.com/">
      <go:slidesCustomData xmlns:go="http://customooxmlschemas.google.com/" r:id="rId34" roundtripDataSignature="AMtx7mjp3OynCRc5d5kh5Je0s4qbP46b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9386C87-E26E-4B8C-8BE2-036F6DEDDB85}">
  <a:tblStyle styleId="{29386C87-E26E-4B8C-8BE2-036F6DEDDB85}"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296" orient="horz"/>
        <p:guide pos="2774" orient="horz"/>
        <p:guide pos="296" orient="horz"/>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18" Type="http://schemas.openxmlformats.org/officeDocument/2006/relationships/slide" Target="slides/slide12.xml"/><Relationship Id="rId21" Type="http://schemas.openxmlformats.org/officeDocument/2006/relationships/slide" Target="slides/slide15.xml"/><Relationship Id="rId34" Type="http://customschemas.google.com/relationships/presentationmetadata" Target="metadata"/><Relationship Id="rId25" Type="http://schemas.openxmlformats.org/officeDocument/2006/relationships/slide" Target="slides/slide19.xml"/><Relationship Id="rId7" Type="http://schemas.openxmlformats.org/officeDocument/2006/relationships/slide" Target="slides/slide1.xml"/><Relationship Id="rId33" Type="http://schemas.openxmlformats.org/officeDocument/2006/relationships/slide" Target="slides/slide27.xml"/><Relationship Id="rId12" Type="http://schemas.openxmlformats.org/officeDocument/2006/relationships/slide" Target="slides/slide6.xml"/><Relationship Id="rId17" Type="http://schemas.openxmlformats.org/officeDocument/2006/relationships/slide" Target="slides/slide11.xml"/><Relationship Id="rId20" Type="http://schemas.openxmlformats.org/officeDocument/2006/relationships/slide" Target="slides/slide14.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24" Type="http://schemas.openxmlformats.org/officeDocument/2006/relationships/slide" Target="slides/slide18.xml"/><Relationship Id="rId1" Type="http://schemas.openxmlformats.org/officeDocument/2006/relationships/theme" Target="theme/theme2.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customXml" Target="../customXml/item3.xml"/><Relationship Id="rId23" Type="http://schemas.openxmlformats.org/officeDocument/2006/relationships/slide" Target="slides/slide17.xml"/><Relationship Id="rId28" Type="http://schemas.openxmlformats.org/officeDocument/2006/relationships/slide" Target="slides/slide22.xml"/><Relationship Id="rId5" Type="http://schemas.openxmlformats.org/officeDocument/2006/relationships/slideMaster" Target="slideMasters/slideMaster1.xml"/><Relationship Id="rId15" Type="http://schemas.openxmlformats.org/officeDocument/2006/relationships/slide" Target="slides/slide9.xml"/><Relationship Id="rId36" Type="http://schemas.openxmlformats.org/officeDocument/2006/relationships/customXml" Target="../customXml/item2.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slide" Target="slides/slide16.xml"/><Relationship Id="rId4" Type="http://schemas.openxmlformats.org/officeDocument/2006/relationships/tableStyles" Target="tableStyles.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slide" Target="slides/slide24.xml"/><Relationship Id="rId14" Type="http://schemas.openxmlformats.org/officeDocument/2006/relationships/slide" Target="slides/slide8.xml"/><Relationship Id="rId35" Type="http://schemas.openxmlformats.org/officeDocument/2006/relationships/customXml" Target="../customXml/item1.xml"/><Relationship Id="rId8" Type="http://schemas.openxmlformats.org/officeDocument/2006/relationships/slide" Target="slides/slide2.xml"/><Relationship Id="rId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 name="Google Shape;3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Introductory slide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Slide for bulleted list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b8ef06050e_2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gb8ef06050e_2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b8ef06050e_2_1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gb8ef06050e_2_1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0" name="Google Shape;440;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Alternative slide to the bulleted list slide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 name="Shape 13"/>
        <p:cNvGrpSpPr/>
        <p:nvPr/>
      </p:nvGrpSpPr>
      <p:grpSpPr>
        <a:xfrm>
          <a:off x="0" y="0"/>
          <a:ext cx="0" cy="0"/>
          <a:chOff x="0" y="0"/>
          <a:chExt cx="0" cy="0"/>
        </a:xfrm>
      </p:grpSpPr>
      <p:sp>
        <p:nvSpPr>
          <p:cNvPr id="14" name="Google Shape;14;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5" name="Google Shape;1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 name="Shape 16"/>
        <p:cNvGrpSpPr/>
        <p:nvPr/>
      </p:nvGrpSpPr>
      <p:grpSpPr>
        <a:xfrm>
          <a:off x="0" y="0"/>
          <a:ext cx="0" cy="0"/>
          <a:chOff x="0" y="0"/>
          <a:chExt cx="0" cy="0"/>
        </a:xfrm>
      </p:grpSpPr>
      <p:sp>
        <p:nvSpPr>
          <p:cNvPr id="17" name="Google Shape;17;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9" name="Google Shape;19;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0" name="Google Shape;20;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1" name="Google Shape;21;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2" name="Shape 22"/>
        <p:cNvGrpSpPr/>
        <p:nvPr/>
      </p:nvGrpSpPr>
      <p:grpSpPr>
        <a:xfrm>
          <a:off x="0" y="0"/>
          <a:ext cx="0" cy="0"/>
          <a:chOff x="0" y="0"/>
          <a:chExt cx="0" cy="0"/>
        </a:xfrm>
      </p:grpSpPr>
      <p:sp>
        <p:nvSpPr>
          <p:cNvPr id="23" name="Google Shape;23;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24" name="Google Shape;24;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5" name="Shape 25"/>
        <p:cNvGrpSpPr/>
        <p:nvPr/>
      </p:nvGrpSpPr>
      <p:grpSpPr>
        <a:xfrm>
          <a:off x="0" y="0"/>
          <a:ext cx="0" cy="0"/>
          <a:chOff x="0" y="0"/>
          <a:chExt cx="0" cy="0"/>
        </a:xfrm>
      </p:grpSpPr>
      <p:sp>
        <p:nvSpPr>
          <p:cNvPr id="26" name="Google Shape;26;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7" name="Google Shape;27;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28" name="Google Shape;2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 name="Shape 29"/>
        <p:cNvGrpSpPr/>
        <p:nvPr/>
      </p:nvGrpSpPr>
      <p:grpSpPr>
        <a:xfrm>
          <a:off x="0" y="0"/>
          <a:ext cx="0" cy="0"/>
          <a:chOff x="0" y="0"/>
          <a:chExt cx="0" cy="0"/>
        </a:xfrm>
      </p:grpSpPr>
      <p:sp>
        <p:nvSpPr>
          <p:cNvPr id="30" name="Google Shape;30;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1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4.jpg"/><Relationship Id="rId5"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11.png"/><Relationship Id="rId6"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6.jpg"/><Relationship Id="rId6" Type="http://schemas.openxmlformats.org/officeDocument/2006/relationships/hyperlink" Target="https://wrap.org.uk/resources/report/surplus-food-redistribution-uk-2015-202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hyperlink" Target="https://ec.europa.eu/food/horizontal-topics/farm-fork-strategy_l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18.jpg"/><Relationship Id="rId6" Type="http://schemas.openxmlformats.org/officeDocument/2006/relationships/image" Target="../media/image14.png"/><Relationship Id="rId7"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25.png"/><Relationship Id="rId6" Type="http://schemas.openxmlformats.org/officeDocument/2006/relationships/image" Target="../media/image21.png"/><Relationship Id="rId7"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20.png"/><Relationship Id="rId6"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24.png"/><Relationship Id="rId6"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 name="Shape 34"/>
        <p:cNvGrpSpPr/>
        <p:nvPr/>
      </p:nvGrpSpPr>
      <p:grpSpPr>
        <a:xfrm>
          <a:off x="0" y="0"/>
          <a:ext cx="0" cy="0"/>
          <a:chOff x="0" y="0"/>
          <a:chExt cx="0" cy="0"/>
        </a:xfrm>
      </p:grpSpPr>
      <p:cxnSp>
        <p:nvCxnSpPr>
          <p:cNvPr id="35" name="Google Shape;35;p1"/>
          <p:cNvCxnSpPr/>
          <p:nvPr/>
        </p:nvCxnSpPr>
        <p:spPr>
          <a:xfrm flipH="1" rot="10800000">
            <a:off x="0" y="992375"/>
            <a:ext cx="9180900" cy="9300"/>
          </a:xfrm>
          <a:prstGeom prst="straightConnector1">
            <a:avLst/>
          </a:prstGeom>
          <a:noFill/>
          <a:ln cap="flat" cmpd="sng" w="9525">
            <a:solidFill>
              <a:schemeClr val="dk2"/>
            </a:solidFill>
            <a:prstDash val="solid"/>
            <a:round/>
            <a:headEnd len="sm" w="sm" type="none"/>
            <a:tailEnd len="sm" w="sm" type="none"/>
          </a:ln>
        </p:spPr>
      </p:cxnSp>
      <p:sp>
        <p:nvSpPr>
          <p:cNvPr id="36" name="Google Shape;36;p1"/>
          <p:cNvSpPr txBox="1"/>
          <p:nvPr/>
        </p:nvSpPr>
        <p:spPr>
          <a:xfrm>
            <a:off x="0" y="1230563"/>
            <a:ext cx="9180900" cy="23274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4800"/>
              <a:buFont typeface="Arial"/>
              <a:buNone/>
            </a:pPr>
            <a:r>
              <a:rPr b="0" i="0" lang="en" sz="4800" u="none" cap="none" strike="noStrike">
                <a:solidFill>
                  <a:schemeClr val="dk1"/>
                </a:solidFill>
                <a:latin typeface="Arial"/>
                <a:ea typeface="Arial"/>
                <a:cs typeface="Arial"/>
                <a:sym typeface="Arial"/>
              </a:rPr>
              <a:t> Avoiding food waste from the origin- Unit 12 A</a:t>
            </a:r>
            <a:endParaRPr b="0" i="0" sz="48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2000"/>
              <a:buFont typeface="Arial"/>
              <a:buNone/>
            </a:pPr>
            <a:r>
              <a:rPr b="0" i="0" lang="en" sz="2000" u="none" cap="none" strike="noStrike">
                <a:solidFill>
                  <a:srgbClr val="666666"/>
                </a:solidFill>
                <a:latin typeface="Arial"/>
                <a:ea typeface="Arial"/>
                <a:cs typeface="Arial"/>
                <a:sym typeface="Arial"/>
              </a:rPr>
              <a:t>.</a:t>
            </a:r>
            <a:endParaRPr b="0" i="0" sz="2000" u="none" cap="none" strike="noStrike">
              <a:solidFill>
                <a:schemeClr val="dk1"/>
              </a:solidFill>
              <a:latin typeface="Arial"/>
              <a:ea typeface="Arial"/>
              <a:cs typeface="Arial"/>
              <a:sym typeface="Arial"/>
            </a:endParaRPr>
          </a:p>
          <a:p>
            <a:pPr indent="0" lvl="0" marL="0" marR="0" rtl="0" algn="ctr">
              <a:lnSpc>
                <a:spcPct val="90000"/>
              </a:lnSpc>
              <a:spcBef>
                <a:spcPts val="1600"/>
              </a:spcBef>
              <a:spcAft>
                <a:spcPts val="0"/>
              </a:spcAft>
              <a:buClr>
                <a:schemeClr val="dk1"/>
              </a:buClr>
              <a:buSzPts val="4320"/>
              <a:buFont typeface="Arial"/>
              <a:buNone/>
            </a:pPr>
            <a:r>
              <a:t/>
            </a:r>
            <a:endParaRPr b="0" i="0" sz="4820" u="none" cap="none" strike="noStrike">
              <a:solidFill>
                <a:schemeClr val="dk1"/>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1100"/>
              <a:buFont typeface="Arial"/>
              <a:buNone/>
            </a:pPr>
            <a:r>
              <a:t/>
            </a:r>
            <a:endParaRPr b="0" i="0" sz="2400" u="none" cap="none" strike="noStrike">
              <a:solidFill>
                <a:srgbClr val="7F7F7F"/>
              </a:solidFill>
              <a:latin typeface="Arial"/>
              <a:ea typeface="Arial"/>
              <a:cs typeface="Arial"/>
              <a:sym typeface="Arial"/>
            </a:endParaRPr>
          </a:p>
          <a:p>
            <a:pPr indent="0" lvl="0" marL="0" marR="0" rtl="0" algn="ctr">
              <a:lnSpc>
                <a:spcPct val="115000"/>
              </a:lnSpc>
              <a:spcBef>
                <a:spcPts val="0"/>
              </a:spcBef>
              <a:spcAft>
                <a:spcPts val="0"/>
              </a:spcAft>
              <a:buClr>
                <a:schemeClr val="dk1"/>
              </a:buClr>
              <a:buSzPts val="1100"/>
              <a:buFont typeface="Arial"/>
              <a:buNone/>
            </a:pPr>
            <a:r>
              <a:t/>
            </a:r>
            <a:endParaRPr b="0" i="0" sz="2400" u="none" cap="none" strike="noStrike">
              <a:solidFill>
                <a:schemeClr val="dk1"/>
              </a:solidFill>
              <a:latin typeface="Arial"/>
              <a:ea typeface="Arial"/>
              <a:cs typeface="Arial"/>
              <a:sym typeface="Arial"/>
            </a:endParaRPr>
          </a:p>
          <a:p>
            <a:pPr indent="0" lvl="0" marL="0" marR="0" rtl="0" algn="ctr">
              <a:lnSpc>
                <a:spcPct val="115000"/>
              </a:lnSpc>
              <a:spcBef>
                <a:spcPts val="1600"/>
              </a:spcBef>
              <a:spcAft>
                <a:spcPts val="0"/>
              </a:spcAft>
              <a:buClr>
                <a:schemeClr val="dk1"/>
              </a:buClr>
              <a:buSzPts val="1100"/>
              <a:buFont typeface="Arial"/>
              <a:buNone/>
            </a:pPr>
            <a:r>
              <a:t/>
            </a:r>
            <a:endParaRPr b="0" i="0" sz="2400" u="none" cap="none" strike="noStrike">
              <a:solidFill>
                <a:srgbClr val="7F7F7F"/>
              </a:solidFill>
              <a:latin typeface="Arial"/>
              <a:ea typeface="Arial"/>
              <a:cs typeface="Arial"/>
              <a:sym typeface="Arial"/>
            </a:endParaRPr>
          </a:p>
          <a:p>
            <a:pPr indent="0" lvl="0" marL="0" marR="0" rtl="0" algn="ctr">
              <a:lnSpc>
                <a:spcPct val="115000"/>
              </a:lnSpc>
              <a:spcBef>
                <a:spcPts val="1600"/>
              </a:spcBef>
              <a:spcAft>
                <a:spcPts val="1600"/>
              </a:spcAft>
              <a:buClr>
                <a:srgbClr val="000000"/>
              </a:buClr>
              <a:buSzPts val="2400"/>
              <a:buFont typeface="Arial"/>
              <a:buNone/>
            </a:pPr>
            <a:r>
              <a:t/>
            </a:r>
            <a:endParaRPr b="0" i="0" sz="2400" u="none" cap="none" strike="noStrike">
              <a:solidFill>
                <a:srgbClr val="666666"/>
              </a:solidFill>
              <a:latin typeface="Arial"/>
              <a:ea typeface="Arial"/>
              <a:cs typeface="Arial"/>
              <a:sym typeface="Arial"/>
            </a:endParaRPr>
          </a:p>
        </p:txBody>
      </p:sp>
      <p:sp>
        <p:nvSpPr>
          <p:cNvPr id="37" name="Google Shape;37;p1"/>
          <p:cNvSpPr/>
          <p:nvPr/>
        </p:nvSpPr>
        <p:spPr>
          <a:xfrm>
            <a:off x="-19975" y="4486297"/>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38" name="Google Shape;38;p1"/>
          <p:cNvSpPr/>
          <p:nvPr/>
        </p:nvSpPr>
        <p:spPr>
          <a:xfrm>
            <a:off x="1390630" y="4486297"/>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39" name="Google Shape;39;p1"/>
          <p:cNvSpPr/>
          <p:nvPr/>
        </p:nvSpPr>
        <p:spPr>
          <a:xfrm>
            <a:off x="685328" y="4486297"/>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0" name="Google Shape;40;p1"/>
          <p:cNvSpPr/>
          <p:nvPr/>
        </p:nvSpPr>
        <p:spPr>
          <a:xfrm>
            <a:off x="-19975" y="3827025"/>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1" name="Google Shape;41;p1"/>
          <p:cNvSpPr/>
          <p:nvPr/>
        </p:nvSpPr>
        <p:spPr>
          <a:xfrm>
            <a:off x="1390630" y="3827025"/>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2" name="Google Shape;42;p1"/>
          <p:cNvSpPr/>
          <p:nvPr/>
        </p:nvSpPr>
        <p:spPr>
          <a:xfrm>
            <a:off x="685328" y="3827025"/>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3" name="Google Shape;43;p1"/>
          <p:cNvSpPr/>
          <p:nvPr/>
        </p:nvSpPr>
        <p:spPr>
          <a:xfrm>
            <a:off x="2095933" y="4495675"/>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4" name="Google Shape;44;p1"/>
          <p:cNvSpPr/>
          <p:nvPr/>
        </p:nvSpPr>
        <p:spPr>
          <a:xfrm>
            <a:off x="3506538" y="4495675"/>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5" name="Google Shape;45;p1"/>
          <p:cNvSpPr/>
          <p:nvPr/>
        </p:nvSpPr>
        <p:spPr>
          <a:xfrm>
            <a:off x="2801235" y="4495675"/>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6" name="Google Shape;46;p1"/>
          <p:cNvSpPr/>
          <p:nvPr/>
        </p:nvSpPr>
        <p:spPr>
          <a:xfrm>
            <a:off x="3506538" y="3836403"/>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7" name="Google Shape;47;p1"/>
          <p:cNvSpPr/>
          <p:nvPr/>
        </p:nvSpPr>
        <p:spPr>
          <a:xfrm>
            <a:off x="2801235" y="3836403"/>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8" name="Google Shape;48;p1"/>
          <p:cNvSpPr/>
          <p:nvPr/>
        </p:nvSpPr>
        <p:spPr>
          <a:xfrm>
            <a:off x="4211840" y="4486297"/>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49" name="Google Shape;49;p1"/>
          <p:cNvSpPr/>
          <p:nvPr/>
        </p:nvSpPr>
        <p:spPr>
          <a:xfrm>
            <a:off x="5622445" y="4486297"/>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0" name="Google Shape;50;p1"/>
          <p:cNvSpPr/>
          <p:nvPr/>
        </p:nvSpPr>
        <p:spPr>
          <a:xfrm>
            <a:off x="4917143" y="4486297"/>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1" name="Google Shape;51;p1"/>
          <p:cNvSpPr/>
          <p:nvPr/>
        </p:nvSpPr>
        <p:spPr>
          <a:xfrm>
            <a:off x="4211840" y="3827025"/>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2" name="Google Shape;52;p1"/>
          <p:cNvSpPr/>
          <p:nvPr/>
        </p:nvSpPr>
        <p:spPr>
          <a:xfrm>
            <a:off x="5622445" y="3827025"/>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3" name="Google Shape;53;p1"/>
          <p:cNvSpPr/>
          <p:nvPr/>
        </p:nvSpPr>
        <p:spPr>
          <a:xfrm>
            <a:off x="4917143" y="3827025"/>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4" name="Google Shape;54;p1"/>
          <p:cNvSpPr/>
          <p:nvPr/>
        </p:nvSpPr>
        <p:spPr>
          <a:xfrm>
            <a:off x="6327748" y="4495675"/>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5" name="Google Shape;55;p1"/>
          <p:cNvSpPr/>
          <p:nvPr/>
        </p:nvSpPr>
        <p:spPr>
          <a:xfrm>
            <a:off x="7033050" y="4495675"/>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6" name="Google Shape;56;p1"/>
          <p:cNvSpPr/>
          <p:nvPr/>
        </p:nvSpPr>
        <p:spPr>
          <a:xfrm>
            <a:off x="6327748" y="3836403"/>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7" name="Google Shape;57;p1"/>
          <p:cNvSpPr/>
          <p:nvPr/>
        </p:nvSpPr>
        <p:spPr>
          <a:xfrm>
            <a:off x="7033050" y="3836403"/>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8" name="Google Shape;58;p1"/>
          <p:cNvSpPr/>
          <p:nvPr/>
        </p:nvSpPr>
        <p:spPr>
          <a:xfrm>
            <a:off x="7744095" y="3836400"/>
            <a:ext cx="705300" cy="659400"/>
          </a:xfrm>
          <a:prstGeom prst="ellipse">
            <a:avLst/>
          </a:prstGeom>
          <a:solidFill>
            <a:srgbClr val="41C0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59" name="Google Shape;59;p1"/>
          <p:cNvSpPr/>
          <p:nvPr/>
        </p:nvSpPr>
        <p:spPr>
          <a:xfrm>
            <a:off x="8449398" y="4505050"/>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sp>
        <p:nvSpPr>
          <p:cNvPr id="60" name="Google Shape;60;p1"/>
          <p:cNvSpPr/>
          <p:nvPr/>
        </p:nvSpPr>
        <p:spPr>
          <a:xfrm>
            <a:off x="8449398" y="3845778"/>
            <a:ext cx="705300" cy="659400"/>
          </a:xfrm>
          <a:prstGeom prst="ellipse">
            <a:avLst/>
          </a:prstGeom>
          <a:solidFill>
            <a:srgbClr val="6AA8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highlight>
                <a:srgbClr val="6AA84F"/>
              </a:highlight>
              <a:latin typeface="Arial"/>
              <a:ea typeface="Arial"/>
              <a:cs typeface="Arial"/>
              <a:sym typeface="Arial"/>
            </a:endParaRPr>
          </a:p>
        </p:txBody>
      </p:sp>
      <p:pic>
        <p:nvPicPr>
          <p:cNvPr id="61" name="Google Shape;61;p1"/>
          <p:cNvPicPr preferRelativeResize="0"/>
          <p:nvPr/>
        </p:nvPicPr>
        <p:blipFill rotWithShape="1">
          <a:blip r:embed="rId3">
            <a:alphaModFix/>
          </a:blip>
          <a:srcRect b="0" l="0" r="0" t="13403"/>
          <a:stretch/>
        </p:blipFill>
        <p:spPr>
          <a:xfrm>
            <a:off x="7554275" y="4486300"/>
            <a:ext cx="1084951" cy="939475"/>
          </a:xfrm>
          <a:prstGeom prst="rect">
            <a:avLst/>
          </a:prstGeom>
          <a:noFill/>
          <a:ln>
            <a:noFill/>
          </a:ln>
        </p:spPr>
      </p:pic>
      <p:pic>
        <p:nvPicPr>
          <p:cNvPr id="62" name="Google Shape;62;p1"/>
          <p:cNvPicPr preferRelativeResize="0"/>
          <p:nvPr/>
        </p:nvPicPr>
        <p:blipFill rotWithShape="1">
          <a:blip r:embed="rId4">
            <a:alphaModFix/>
          </a:blip>
          <a:srcRect b="18409" l="17498" r="12304" t="13405"/>
          <a:stretch/>
        </p:blipFill>
        <p:spPr>
          <a:xfrm>
            <a:off x="2067800" y="3786850"/>
            <a:ext cx="761575" cy="739748"/>
          </a:xfrm>
          <a:prstGeom prst="rect">
            <a:avLst/>
          </a:prstGeom>
          <a:noFill/>
          <a:ln>
            <a:noFill/>
          </a:ln>
        </p:spPr>
      </p:pic>
      <p:pic>
        <p:nvPicPr>
          <p:cNvPr id="63" name="Google Shape;63;p1"/>
          <p:cNvPicPr preferRelativeResize="0"/>
          <p:nvPr/>
        </p:nvPicPr>
        <p:blipFill rotWithShape="1">
          <a:blip r:embed="rId5">
            <a:alphaModFix/>
          </a:blip>
          <a:srcRect b="0" l="0" r="0" t="0"/>
          <a:stretch/>
        </p:blipFill>
        <p:spPr>
          <a:xfrm>
            <a:off x="4764750" y="185775"/>
            <a:ext cx="1374201" cy="659401"/>
          </a:xfrm>
          <a:prstGeom prst="rect">
            <a:avLst/>
          </a:prstGeom>
          <a:noFill/>
          <a:ln>
            <a:noFill/>
          </a:ln>
        </p:spPr>
      </p:pic>
      <p:pic>
        <p:nvPicPr>
          <p:cNvPr id="64" name="Google Shape;64;p1"/>
          <p:cNvPicPr preferRelativeResize="0"/>
          <p:nvPr/>
        </p:nvPicPr>
        <p:blipFill rotWithShape="1">
          <a:blip r:embed="rId6">
            <a:alphaModFix/>
          </a:blip>
          <a:srcRect b="0" l="0" r="0" t="0"/>
          <a:stretch/>
        </p:blipFill>
        <p:spPr>
          <a:xfrm>
            <a:off x="3034850" y="301775"/>
            <a:ext cx="1648699" cy="470950"/>
          </a:xfrm>
          <a:prstGeom prst="rect">
            <a:avLst/>
          </a:prstGeom>
          <a:noFill/>
          <a:ln>
            <a:noFill/>
          </a:ln>
        </p:spPr>
      </p:pic>
      <p:sp>
        <p:nvSpPr>
          <p:cNvPr id="65" name="Google Shape;65;p1"/>
          <p:cNvSpPr txBox="1"/>
          <p:nvPr/>
        </p:nvSpPr>
        <p:spPr>
          <a:xfrm>
            <a:off x="275665" y="2827022"/>
            <a:ext cx="849181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800" u="none" cap="none" strike="noStrike">
                <a:solidFill>
                  <a:srgbClr val="8E8E8E"/>
                </a:solidFill>
                <a:latin typeface="Arial"/>
                <a:ea typeface="Arial"/>
                <a:cs typeface="Arial"/>
                <a:sym typeface="Arial"/>
              </a:rPr>
              <a:t>Integrating the circular economy into vocational educational training for the agricultural sector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cxnSp>
        <p:nvCxnSpPr>
          <p:cNvPr id="70" name="Google Shape;70;p2"/>
          <p:cNvCxnSpPr/>
          <p:nvPr/>
        </p:nvCxnSpPr>
        <p:spPr>
          <a:xfrm flipH="1" rot="10800000">
            <a:off x="0" y="4246125"/>
            <a:ext cx="9180900" cy="9300"/>
          </a:xfrm>
          <a:prstGeom prst="straightConnector1">
            <a:avLst/>
          </a:prstGeom>
          <a:noFill/>
          <a:ln cap="flat" cmpd="sng" w="9525">
            <a:solidFill>
              <a:schemeClr val="dk2"/>
            </a:solidFill>
            <a:prstDash val="solid"/>
            <a:round/>
            <a:headEnd len="sm" w="sm" type="none"/>
            <a:tailEnd len="sm" w="sm" type="none"/>
          </a:ln>
        </p:spPr>
      </p:cxnSp>
      <p:sp>
        <p:nvSpPr>
          <p:cNvPr id="71" name="Google Shape;71;p2"/>
          <p:cNvSpPr txBox="1"/>
          <p:nvPr/>
        </p:nvSpPr>
        <p:spPr>
          <a:xfrm>
            <a:off x="136173" y="-68581"/>
            <a:ext cx="8901953" cy="3998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Overview</a:t>
            </a:r>
            <a:endParaRPr b="1" i="0" sz="1800" u="sng" cap="none" strike="noStrike">
              <a:solidFill>
                <a:schemeClr val="dk1"/>
              </a:solidFill>
              <a:highlight>
                <a:srgbClr val="FFFFFF"/>
              </a:highlight>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800"/>
              <a:buFont typeface="Arial"/>
              <a:buNone/>
            </a:pPr>
            <a:r>
              <a:t/>
            </a:r>
            <a:endParaRPr b="0" i="0" sz="2000" u="none" cap="none" strike="noStrike">
              <a:solidFill>
                <a:schemeClr val="dk1"/>
              </a:solidFill>
              <a:highlight>
                <a:srgbClr val="FFFFFF"/>
              </a:highlight>
              <a:latin typeface="Arial"/>
              <a:ea typeface="Arial"/>
              <a:cs typeface="Arial"/>
              <a:sym typeface="Arial"/>
            </a:endParaRPr>
          </a:p>
          <a:p>
            <a:pPr indent="-298450" lvl="0"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There are many causes of food waste or loss usually occuring throughout food processing systems, such as production, processing, distribution, retail, and consumption.</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None/>
            </a:pPr>
            <a:r>
              <a:t/>
            </a:r>
            <a:endParaRPr sz="1600">
              <a:solidFill>
                <a:schemeClr val="dk1"/>
              </a:solidFill>
            </a:endParaRPr>
          </a:p>
          <a:p>
            <a:pPr indent="-298450" lvl="0"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It is estimated that about 14% of raw food materials are lost after harvest. These raw food materials are not taken from farmers and do not reach retail. These raw materials are considered unfit for trade due to size, shape, commercial appearance, i.e. the raw food material is fit for consumption, but its visual properties are not acceptable to supermarkets.</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None/>
            </a:pPr>
            <a:r>
              <a:t/>
            </a:r>
            <a:endParaRPr sz="1600">
              <a:solidFill>
                <a:schemeClr val="dk1"/>
              </a:solidFill>
            </a:endParaRPr>
          </a:p>
          <a:p>
            <a:pPr indent="-298450" lvl="0"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The United States Environmental protection agency estimated that in 2018 42.8 million tonnes of  food ended up in landfills or incinerators.</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None/>
            </a:pPr>
            <a:r>
              <a:t/>
            </a:r>
            <a:endParaRPr sz="1600">
              <a:solidFill>
                <a:schemeClr val="dk1"/>
              </a:solidFill>
            </a:endParaRPr>
          </a:p>
          <a:p>
            <a:pPr indent="-298450" lvl="0"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Food waste is linked to globalization. Through supply chains, food is delivered to the market.</a:t>
            </a:r>
            <a:endParaRPr b="0" i="0" sz="20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pic>
        <p:nvPicPr>
          <p:cNvPr id="72" name="Google Shape;72;p2"/>
          <p:cNvPicPr preferRelativeResize="0"/>
          <p:nvPr/>
        </p:nvPicPr>
        <p:blipFill rotWithShape="1">
          <a:blip r:embed="rId3">
            <a:alphaModFix/>
          </a:blip>
          <a:srcRect b="0" l="0" r="0" t="0"/>
          <a:stretch/>
        </p:blipFill>
        <p:spPr>
          <a:xfrm>
            <a:off x="4587150" y="4327225"/>
            <a:ext cx="1374201" cy="659401"/>
          </a:xfrm>
          <a:prstGeom prst="rect">
            <a:avLst/>
          </a:prstGeom>
          <a:noFill/>
          <a:ln>
            <a:noFill/>
          </a:ln>
        </p:spPr>
      </p:pic>
      <p:pic>
        <p:nvPicPr>
          <p:cNvPr id="73" name="Google Shape;73;p2"/>
          <p:cNvPicPr preferRelativeResize="0"/>
          <p:nvPr/>
        </p:nvPicPr>
        <p:blipFill rotWithShape="1">
          <a:blip r:embed="rId4">
            <a:alphaModFix/>
          </a:blip>
          <a:srcRect b="0" l="0" r="0" t="0"/>
          <a:stretch/>
        </p:blipFill>
        <p:spPr>
          <a:xfrm>
            <a:off x="2857250" y="4443225"/>
            <a:ext cx="1648699" cy="470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cxnSp>
        <p:nvCxnSpPr>
          <p:cNvPr id="78" name="Google Shape;78;p19"/>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79" name="Google Shape;79;p19"/>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80" name="Google Shape;80;p19"/>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81" name="Google Shape;81;p19"/>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82" name="Google Shape;82;p19"/>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83" name="Google Shape;83;p19"/>
          <p:cNvSpPr txBox="1"/>
          <p:nvPr/>
        </p:nvSpPr>
        <p:spPr>
          <a:xfrm>
            <a:off x="1380500" y="496325"/>
            <a:ext cx="3751800"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Unit Learning Objectives</a:t>
            </a:r>
            <a:endParaRPr b="1" i="0" sz="1800" u="sng"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4C4C4C"/>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4C4C4C"/>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4" name="Google Shape;84;p19"/>
          <p:cNvPicPr preferRelativeResize="0"/>
          <p:nvPr/>
        </p:nvPicPr>
        <p:blipFill rotWithShape="1">
          <a:blip r:embed="rId5">
            <a:alphaModFix/>
          </a:blip>
          <a:srcRect b="0" l="0" r="0" t="0"/>
          <a:stretch/>
        </p:blipFill>
        <p:spPr>
          <a:xfrm>
            <a:off x="6019460" y="1083568"/>
            <a:ext cx="3138940" cy="2976363"/>
          </a:xfrm>
          <a:prstGeom prst="rect">
            <a:avLst/>
          </a:prstGeom>
          <a:noFill/>
          <a:ln>
            <a:noFill/>
          </a:ln>
        </p:spPr>
      </p:pic>
      <p:graphicFrame>
        <p:nvGraphicFramePr>
          <p:cNvPr id="85" name="Google Shape;85;p19"/>
          <p:cNvGraphicFramePr/>
          <p:nvPr/>
        </p:nvGraphicFramePr>
        <p:xfrm>
          <a:off x="1015364" y="1166023"/>
          <a:ext cx="3000000" cy="3000000"/>
        </p:xfrm>
        <a:graphic>
          <a:graphicData uri="http://schemas.openxmlformats.org/drawingml/2006/table">
            <a:tbl>
              <a:tblPr>
                <a:noFill/>
                <a:tableStyleId>{29386C87-E26E-4B8C-8BE2-036F6DEDDB85}</a:tableStyleId>
              </a:tblPr>
              <a:tblGrid>
                <a:gridCol w="1624975"/>
                <a:gridCol w="3389275"/>
              </a:tblGrid>
              <a:tr h="863450">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Knowledge</a:t>
                      </a:r>
                      <a:endParaRPr b="1" sz="1400" u="none" cap="none" strike="noStrike"/>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 u="none" cap="none" strike="noStrike"/>
                        <a:t>To understand the causes of food waste and avoid food waste through logistics supply chains that reduce environmental impact and promote the benefits of circular economy.</a:t>
                      </a:r>
                      <a:endParaRPr u="none" cap="none" strike="noStrike"/>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90775">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Skills</a:t>
                      </a:r>
                      <a:endParaRPr b="1" sz="1400" u="none" cap="none" strike="noStrike"/>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 u="none" cap="none" strike="noStrike">
                          <a:latin typeface="Arial"/>
                          <a:ea typeface="Arial"/>
                          <a:cs typeface="Arial"/>
                          <a:sym typeface="Arial"/>
                        </a:rPr>
                        <a:t>To identify the causes and elements of food wastage through supply chains during supply.</a:t>
                      </a:r>
                      <a:endParaRPr u="none" cap="none" strike="noStrike"/>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84100">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Competencies</a:t>
                      </a:r>
                      <a:endParaRPr b="1" sz="1400" u="none" cap="none" strike="noStrike"/>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 u="none" cap="none" strike="noStrike">
                          <a:latin typeface="Arial"/>
                          <a:ea typeface="Arial"/>
                          <a:cs typeface="Arial"/>
                          <a:sym typeface="Arial"/>
                        </a:rPr>
                        <a:t>To be able to apply the principles of circular economy in the provision of supply chain management services.</a:t>
                      </a:r>
                      <a:endParaRPr u="none" cap="none" strike="noStrike"/>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84100">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EQF Level</a:t>
                      </a:r>
                      <a:endParaRPr b="1" sz="1400" u="none" cap="none" strike="noStrike"/>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 u="none" cap="none" strike="noStrike">
                          <a:latin typeface="Arial"/>
                          <a:ea typeface="Arial"/>
                          <a:cs typeface="Arial"/>
                          <a:sym typeface="Arial"/>
                        </a:rPr>
                        <a:t>This content is mainly suitable for EQF level 4. </a:t>
                      </a:r>
                      <a:endParaRPr u="none" cap="none" strike="noStrike"/>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cxnSp>
        <p:nvCxnSpPr>
          <p:cNvPr id="90" name="Google Shape;90;p4"/>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91" name="Google Shape;91;p4"/>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92" name="Google Shape;92;p4"/>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93" name="Google Shape;93;p4"/>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94" name="Google Shape;94;p4"/>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95" name="Google Shape;95;p4"/>
          <p:cNvSpPr txBox="1"/>
          <p:nvPr/>
        </p:nvSpPr>
        <p:spPr>
          <a:xfrm>
            <a:off x="537882" y="247393"/>
            <a:ext cx="5665275" cy="4288783"/>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Over-production (surplus)</a:t>
            </a:r>
            <a:endParaRPr b="1" i="0" sz="18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298450" lvl="0"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Overproduction is the accumulation of unsold inventories in the hands of businesses.</a:t>
            </a:r>
            <a:endParaRPr sz="1600">
              <a:solidFill>
                <a:schemeClr val="dk1"/>
              </a:solidFill>
            </a:endParaRPr>
          </a:p>
          <a:p>
            <a:pPr indent="-171450" lvl="0" marL="400050" marR="0" rtl="0" algn="just">
              <a:lnSpc>
                <a:spcPct val="100000"/>
              </a:lnSpc>
              <a:spcBef>
                <a:spcPts val="0"/>
              </a:spcBef>
              <a:spcAft>
                <a:spcPts val="0"/>
              </a:spcAft>
              <a:buClr>
                <a:srgbClr val="4C4C4C"/>
              </a:buClr>
              <a:buSzPts val="1800"/>
              <a:buFont typeface="Arial"/>
              <a:buNone/>
            </a:pPr>
            <a:r>
              <a:t/>
            </a:r>
            <a:endParaRPr b="0" i="0" sz="1600" u="none" cap="none" strike="noStrike">
              <a:solidFill>
                <a:schemeClr val="dk1"/>
              </a:solidFill>
              <a:latin typeface="Arial"/>
              <a:ea typeface="Arial"/>
              <a:cs typeface="Arial"/>
              <a:sym typeface="Arial"/>
            </a:endParaRPr>
          </a:p>
          <a:p>
            <a:pPr indent="-298450" lvl="0"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It is referring to the excess of production over consumption.</a:t>
            </a:r>
            <a:endParaRPr sz="1600">
              <a:solidFill>
                <a:schemeClr val="dk1"/>
              </a:solidFill>
            </a:endParaRPr>
          </a:p>
          <a:p>
            <a:pPr indent="0" lvl="0" marL="114300" marR="0" rtl="0" algn="just">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298450" lvl="0"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In the context of inventories, a surplus describes products that remain sitting on store shelves, unpurchased.</a:t>
            </a:r>
            <a:endParaRPr b="0" i="0" sz="1600" u="none" cap="none" strike="noStrike">
              <a:solidFill>
                <a:schemeClr val="dk1"/>
              </a:solidFill>
              <a:latin typeface="Arial"/>
              <a:ea typeface="Arial"/>
              <a:cs typeface="Arial"/>
              <a:sym typeface="Arial"/>
            </a:endParaRPr>
          </a:p>
          <a:p>
            <a:pPr indent="-171450" lvl="0" marL="400050" marR="0" rtl="0" algn="just">
              <a:lnSpc>
                <a:spcPct val="100000"/>
              </a:lnSpc>
              <a:spcBef>
                <a:spcPts val="0"/>
              </a:spcBef>
              <a:spcAft>
                <a:spcPts val="0"/>
              </a:spcAft>
              <a:buClr>
                <a:srgbClr val="4C4C4C"/>
              </a:buClr>
              <a:buSzPts val="1800"/>
              <a:buFont typeface="Arial"/>
              <a:buNone/>
            </a:pPr>
            <a:r>
              <a:t/>
            </a:r>
            <a:endParaRPr b="0" i="0" sz="1600" u="none" cap="none" strike="noStrike">
              <a:solidFill>
                <a:schemeClr val="dk1"/>
              </a:solidFill>
              <a:latin typeface="Arial"/>
              <a:ea typeface="Arial"/>
              <a:cs typeface="Arial"/>
              <a:sym typeface="Arial"/>
            </a:endParaRPr>
          </a:p>
          <a:p>
            <a:pPr indent="-298450" lvl="0"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Long supply chains, which can offer exotic foods to markets from distant countries or other continents, can lead to an oversupply of products, resulting in surplus.</a:t>
            </a:r>
            <a:endParaRPr sz="1600">
              <a:solidFill>
                <a:schemeClr val="dk1"/>
              </a:solidFill>
            </a:endParaRPr>
          </a:p>
          <a:p>
            <a:pPr indent="-228600" lvl="0" marL="457200" marR="0" rtl="0" algn="just">
              <a:lnSpc>
                <a:spcPct val="100000"/>
              </a:lnSpc>
              <a:spcBef>
                <a:spcPts val="0"/>
              </a:spcBef>
              <a:spcAft>
                <a:spcPts val="0"/>
              </a:spcAft>
              <a:buClr>
                <a:srgbClr val="4C4C4C"/>
              </a:buClr>
              <a:buSzPts val="18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90000"/>
              </a:lnSpc>
              <a:spcBef>
                <a:spcPts val="750"/>
              </a:spcBef>
              <a:spcAft>
                <a:spcPts val="0"/>
              </a:spcAft>
              <a:buClr>
                <a:srgbClr val="000000"/>
              </a:buClr>
              <a:buSzPts val="1600"/>
              <a:buFont typeface="Arial"/>
              <a:buNone/>
            </a:pPr>
            <a:r>
              <a:t/>
            </a:r>
            <a:endParaRPr b="0" i="0" sz="1600" u="none" cap="none" strike="noStrike">
              <a:solidFill>
                <a:srgbClr val="4C4C4C"/>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dk1"/>
              </a:solidFill>
              <a:highlight>
                <a:schemeClr val="lt1"/>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6" name="Google Shape;96;p4"/>
          <p:cNvPicPr preferRelativeResize="0"/>
          <p:nvPr/>
        </p:nvPicPr>
        <p:blipFill rotWithShape="1">
          <a:blip r:embed="rId5">
            <a:alphaModFix/>
          </a:blip>
          <a:srcRect b="0" l="0" r="47311" t="47542"/>
          <a:stretch/>
        </p:blipFill>
        <p:spPr>
          <a:xfrm>
            <a:off x="6464385" y="201405"/>
            <a:ext cx="2544773" cy="1900237"/>
          </a:xfrm>
          <a:prstGeom prst="rect">
            <a:avLst/>
          </a:prstGeom>
          <a:noFill/>
          <a:ln>
            <a:noFill/>
          </a:ln>
        </p:spPr>
      </p:pic>
      <p:pic>
        <p:nvPicPr>
          <p:cNvPr id="97" name="Google Shape;97;p4"/>
          <p:cNvPicPr preferRelativeResize="0"/>
          <p:nvPr/>
        </p:nvPicPr>
        <p:blipFill rotWithShape="1">
          <a:blip r:embed="rId6">
            <a:alphaModFix/>
          </a:blip>
          <a:srcRect b="0" l="11985" r="0" t="6100"/>
          <a:stretch/>
        </p:blipFill>
        <p:spPr>
          <a:xfrm>
            <a:off x="6464385" y="2208464"/>
            <a:ext cx="2572985" cy="183003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cxnSp>
        <p:nvCxnSpPr>
          <p:cNvPr id="102" name="Google Shape;102;p20"/>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103" name="Google Shape;103;p20"/>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104" name="Google Shape;104;p20"/>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105" name="Google Shape;105;p20"/>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106" name="Google Shape;106;p20"/>
          <p:cNvSpPr txBox="1"/>
          <p:nvPr/>
        </p:nvSpPr>
        <p:spPr>
          <a:xfrm>
            <a:off x="1022088" y="183272"/>
            <a:ext cx="736887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1600" u="none" cap="none" strike="noStrike">
                <a:solidFill>
                  <a:srgbClr val="A6B521"/>
                </a:solidFill>
                <a:latin typeface="Arial"/>
                <a:ea typeface="Arial"/>
                <a:cs typeface="Arial"/>
                <a:sym typeface="Arial"/>
              </a:rPr>
              <a:t>Situations that generate food waste and food losses along the food supply chain</a:t>
            </a:r>
            <a:endParaRPr/>
          </a:p>
        </p:txBody>
      </p:sp>
      <p:grpSp>
        <p:nvGrpSpPr>
          <p:cNvPr id="107" name="Google Shape;107;p20"/>
          <p:cNvGrpSpPr/>
          <p:nvPr/>
        </p:nvGrpSpPr>
        <p:grpSpPr>
          <a:xfrm>
            <a:off x="947193" y="1022101"/>
            <a:ext cx="7753054" cy="3947312"/>
            <a:chOff x="947193" y="1022101"/>
            <a:chExt cx="7753054" cy="3947312"/>
          </a:xfrm>
        </p:grpSpPr>
        <p:sp>
          <p:nvSpPr>
            <p:cNvPr id="108" name="Google Shape;108;p20"/>
            <p:cNvSpPr/>
            <p:nvPr/>
          </p:nvSpPr>
          <p:spPr>
            <a:xfrm rot="5400000">
              <a:off x="1399254" y="607520"/>
              <a:ext cx="977873" cy="1813824"/>
            </a:xfrm>
            <a:prstGeom prst="homePlate">
              <a:avLst>
                <a:gd fmla="val 31619" name="adj"/>
              </a:avLst>
            </a:prstGeom>
            <a:solidFill>
              <a:srgbClr val="A6B521"/>
            </a:solidFill>
            <a:ln cap="flat" cmpd="sng" w="25400">
              <a:solidFill>
                <a:srgbClr val="A7B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9" name="Google Shape;109;p20"/>
            <p:cNvSpPr/>
            <p:nvPr/>
          </p:nvSpPr>
          <p:spPr>
            <a:xfrm rot="5400000">
              <a:off x="1323199" y="3497509"/>
              <a:ext cx="1095901" cy="1847907"/>
            </a:xfrm>
            <a:prstGeom prst="chevron">
              <a:avLst>
                <a:gd fmla="val 26830" name="adj"/>
              </a:avLst>
            </a:prstGeom>
            <a:solidFill>
              <a:srgbClr val="BAF8FF"/>
            </a:solidFill>
            <a:ln cap="flat" cmpd="sng" w="25400">
              <a:solidFill>
                <a:srgbClr val="BAF8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10" name="Google Shape;110;p20"/>
            <p:cNvSpPr/>
            <p:nvPr/>
          </p:nvSpPr>
          <p:spPr>
            <a:xfrm rot="5400000">
              <a:off x="1323199" y="2537697"/>
              <a:ext cx="1095901" cy="1847907"/>
            </a:xfrm>
            <a:prstGeom prst="chevron">
              <a:avLst>
                <a:gd fmla="val 26830" name="adj"/>
              </a:avLst>
            </a:prstGeom>
            <a:solidFill>
              <a:srgbClr val="FEEDD8"/>
            </a:solidFill>
            <a:ln cap="flat" cmpd="sng" w="25400">
              <a:solidFill>
                <a:srgbClr val="FEEDD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11" name="Google Shape;111;p20"/>
            <p:cNvSpPr/>
            <p:nvPr/>
          </p:nvSpPr>
          <p:spPr>
            <a:xfrm rot="5400000">
              <a:off x="1340240" y="1530607"/>
              <a:ext cx="1095901" cy="1847907"/>
            </a:xfrm>
            <a:prstGeom prst="chevron">
              <a:avLst>
                <a:gd fmla="val 26830" name="adj"/>
              </a:avLst>
            </a:prstGeom>
            <a:solidFill>
              <a:srgbClr val="CFCFCE"/>
            </a:solidFill>
            <a:ln cap="flat" cmpd="sng" w="25400">
              <a:solidFill>
                <a:srgbClr val="CFCFC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12" name="Google Shape;112;p20"/>
            <p:cNvSpPr txBox="1"/>
            <p:nvPr/>
          </p:nvSpPr>
          <p:spPr>
            <a:xfrm>
              <a:off x="947196" y="1134406"/>
              <a:ext cx="184790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1400" u="none" cap="none" strike="noStrike">
                  <a:solidFill>
                    <a:srgbClr val="000000"/>
                  </a:solidFill>
                  <a:latin typeface="Arial"/>
                  <a:ea typeface="Arial"/>
                  <a:cs typeface="Arial"/>
                  <a:sym typeface="Arial"/>
                </a:rPr>
                <a:t>Production</a:t>
              </a:r>
              <a:endParaRPr b="1" i="0" sz="1400" u="none" cap="none" strike="noStrike">
                <a:solidFill>
                  <a:srgbClr val="000000"/>
                </a:solidFill>
                <a:latin typeface="Arial"/>
                <a:ea typeface="Arial"/>
                <a:cs typeface="Arial"/>
                <a:sym typeface="Arial"/>
              </a:endParaRPr>
            </a:p>
          </p:txBody>
        </p:sp>
        <p:sp>
          <p:nvSpPr>
            <p:cNvPr id="113" name="Google Shape;113;p20"/>
            <p:cNvSpPr txBox="1"/>
            <p:nvPr/>
          </p:nvSpPr>
          <p:spPr>
            <a:xfrm>
              <a:off x="947195" y="2277462"/>
              <a:ext cx="184790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1400" u="none" cap="none" strike="noStrike">
                  <a:solidFill>
                    <a:srgbClr val="000000"/>
                  </a:solidFill>
                  <a:latin typeface="Arial"/>
                  <a:ea typeface="Arial"/>
                  <a:cs typeface="Arial"/>
                  <a:sym typeface="Arial"/>
                </a:rPr>
                <a:t>Processing</a:t>
              </a:r>
              <a:endParaRPr b="1" i="0" sz="1400" u="none" cap="none" strike="noStrike">
                <a:solidFill>
                  <a:srgbClr val="000000"/>
                </a:solidFill>
                <a:latin typeface="Arial"/>
                <a:ea typeface="Arial"/>
                <a:cs typeface="Arial"/>
                <a:sym typeface="Arial"/>
              </a:endParaRPr>
            </a:p>
          </p:txBody>
        </p:sp>
        <p:sp>
          <p:nvSpPr>
            <p:cNvPr id="114" name="Google Shape;114;p20"/>
            <p:cNvSpPr txBox="1"/>
            <p:nvPr/>
          </p:nvSpPr>
          <p:spPr>
            <a:xfrm>
              <a:off x="947194" y="3338870"/>
              <a:ext cx="184790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1400" u="none" cap="none" strike="noStrike">
                  <a:solidFill>
                    <a:srgbClr val="000000"/>
                  </a:solidFill>
                  <a:latin typeface="Arial"/>
                  <a:ea typeface="Arial"/>
                  <a:cs typeface="Arial"/>
                  <a:sym typeface="Arial"/>
                </a:rPr>
                <a:t>Retail</a:t>
              </a:r>
              <a:endParaRPr b="1" i="0" sz="1400" u="none" cap="none" strike="noStrike">
                <a:solidFill>
                  <a:srgbClr val="000000"/>
                </a:solidFill>
                <a:latin typeface="Arial"/>
                <a:ea typeface="Arial"/>
                <a:cs typeface="Arial"/>
                <a:sym typeface="Arial"/>
              </a:endParaRPr>
            </a:p>
          </p:txBody>
        </p:sp>
        <p:sp>
          <p:nvSpPr>
            <p:cNvPr id="115" name="Google Shape;115;p20"/>
            <p:cNvSpPr txBox="1"/>
            <p:nvPr/>
          </p:nvSpPr>
          <p:spPr>
            <a:xfrm>
              <a:off x="947193" y="4300989"/>
              <a:ext cx="184790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1400" u="none" cap="none" strike="noStrike">
                  <a:solidFill>
                    <a:srgbClr val="000000"/>
                  </a:solidFill>
                  <a:latin typeface="Arial"/>
                  <a:ea typeface="Arial"/>
                  <a:cs typeface="Arial"/>
                  <a:sym typeface="Arial"/>
                </a:rPr>
                <a:t>Consumers</a:t>
              </a:r>
              <a:endParaRPr b="1" i="0" sz="1400" u="none" cap="none" strike="noStrike">
                <a:solidFill>
                  <a:srgbClr val="000000"/>
                </a:solidFill>
                <a:latin typeface="Arial"/>
                <a:ea typeface="Arial"/>
                <a:cs typeface="Arial"/>
                <a:sym typeface="Arial"/>
              </a:endParaRPr>
            </a:p>
          </p:txBody>
        </p:sp>
        <p:sp>
          <p:nvSpPr>
            <p:cNvPr id="116" name="Google Shape;116;p20"/>
            <p:cNvSpPr/>
            <p:nvPr/>
          </p:nvSpPr>
          <p:spPr>
            <a:xfrm>
              <a:off x="2918012" y="1022101"/>
              <a:ext cx="5782235" cy="739464"/>
            </a:xfrm>
            <a:prstGeom prst="rect">
              <a:avLst/>
            </a:prstGeom>
            <a:solidFill>
              <a:srgbClr val="A7B621"/>
            </a:solidFill>
            <a:ln cap="flat" cmpd="sng" w="25400">
              <a:solidFill>
                <a:srgbClr val="A7B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 sz="1300" u="none" cap="none" strike="noStrike">
                  <a:solidFill>
                    <a:schemeClr val="dk1"/>
                  </a:solidFill>
                  <a:latin typeface="Arial"/>
                  <a:ea typeface="Arial"/>
                  <a:cs typeface="Arial"/>
                  <a:sym typeface="Arial"/>
                </a:rPr>
                <a:t>Fish discards; Loss of milk due to bacteria; Crops not fully harvested or green – harvested; Product damage during harvest, storage or transport; Products sorted out due to cosmetic requirements; Unpredictable changes of contract terms</a:t>
              </a:r>
              <a:endParaRPr sz="1500"/>
            </a:p>
          </p:txBody>
        </p:sp>
        <p:sp>
          <p:nvSpPr>
            <p:cNvPr id="117" name="Google Shape;117;p20"/>
            <p:cNvSpPr/>
            <p:nvPr/>
          </p:nvSpPr>
          <p:spPr>
            <a:xfrm>
              <a:off x="2918012" y="1917316"/>
              <a:ext cx="5782235" cy="792265"/>
            </a:xfrm>
            <a:prstGeom prst="rect">
              <a:avLst/>
            </a:prstGeom>
            <a:solidFill>
              <a:srgbClr val="CFCFCE"/>
            </a:solidFill>
            <a:ln cap="flat" cmpd="sng" w="25400">
              <a:solidFill>
                <a:srgbClr val="CFCFC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 sz="1300" u="none" cap="none" strike="noStrike">
                  <a:solidFill>
                    <a:schemeClr val="dk1"/>
                  </a:solidFill>
                  <a:latin typeface="Arial"/>
                  <a:ea typeface="Arial"/>
                  <a:cs typeface="Arial"/>
                  <a:sym typeface="Arial"/>
                </a:rPr>
                <a:t>Process losses (peeling, washing, slicing, boiling, etc.); Wastes from plant shut – down / washings, spillage, spoilage; Product damage during storage; Suppliers having to take back products that were not sold</a:t>
              </a:r>
              <a:endParaRPr sz="1500"/>
            </a:p>
          </p:txBody>
        </p:sp>
        <p:sp>
          <p:nvSpPr>
            <p:cNvPr id="118" name="Google Shape;118;p20"/>
            <p:cNvSpPr/>
            <p:nvPr/>
          </p:nvSpPr>
          <p:spPr>
            <a:xfrm>
              <a:off x="2918012" y="2913700"/>
              <a:ext cx="5782235" cy="792265"/>
            </a:xfrm>
            <a:prstGeom prst="rect">
              <a:avLst/>
            </a:prstGeom>
            <a:solidFill>
              <a:srgbClr val="FEEDD8"/>
            </a:solidFill>
            <a:ln cap="flat" cmpd="sng" w="25400">
              <a:solidFill>
                <a:srgbClr val="FEEDD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 sz="1300" u="none" cap="none" strike="noStrike">
                  <a:solidFill>
                    <a:schemeClr val="dk1"/>
                  </a:solidFill>
                  <a:latin typeface="Arial"/>
                  <a:ea typeface="Arial"/>
                  <a:cs typeface="Arial"/>
                  <a:sym typeface="Arial"/>
                </a:rPr>
                <a:t>Date expiry in depot / in – store; Product not sold despite „mark – downs“; Surplus stock; Product damage or quality / weight reduction during storage; Products sorted out due to cosmetic requirements</a:t>
              </a:r>
              <a:endParaRPr sz="1500"/>
            </a:p>
          </p:txBody>
        </p:sp>
        <p:sp>
          <p:nvSpPr>
            <p:cNvPr id="119" name="Google Shape;119;p20"/>
            <p:cNvSpPr/>
            <p:nvPr/>
          </p:nvSpPr>
          <p:spPr>
            <a:xfrm>
              <a:off x="2918012" y="3905179"/>
              <a:ext cx="5782235" cy="792265"/>
            </a:xfrm>
            <a:prstGeom prst="rect">
              <a:avLst/>
            </a:prstGeom>
            <a:solidFill>
              <a:srgbClr val="BAF8FF"/>
            </a:solidFill>
            <a:ln cap="flat" cmpd="sng" w="25400">
              <a:solidFill>
                <a:srgbClr val="BAF8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 sz="1300" u="none" cap="none" strike="noStrike">
                  <a:solidFill>
                    <a:schemeClr val="dk1"/>
                  </a:solidFill>
                  <a:latin typeface="Arial"/>
                  <a:ea typeface="Arial"/>
                  <a:cs typeface="Arial"/>
                  <a:sym typeface="Arial"/>
                </a:rPr>
                <a:t>Waste during storage; Surplus cooked; Food that has been „spoilt“; Food preparation waste; Plate scrapings</a:t>
              </a:r>
              <a:endParaRPr sz="1500"/>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descr="A picture containing logo&#10;&#10;Description automatically generated" id="124" name="Google Shape;124;p21"/>
          <p:cNvPicPr preferRelativeResize="0"/>
          <p:nvPr/>
        </p:nvPicPr>
        <p:blipFill rotWithShape="1">
          <a:blip r:embed="rId3">
            <a:alphaModFix/>
          </a:blip>
          <a:srcRect b="0" l="0" r="0" t="0"/>
          <a:stretch/>
        </p:blipFill>
        <p:spPr>
          <a:xfrm>
            <a:off x="6225988" y="756804"/>
            <a:ext cx="2727319" cy="2747902"/>
          </a:xfrm>
          <a:prstGeom prst="rect">
            <a:avLst/>
          </a:prstGeom>
          <a:noFill/>
          <a:ln>
            <a:noFill/>
          </a:ln>
        </p:spPr>
      </p:pic>
      <p:cxnSp>
        <p:nvCxnSpPr>
          <p:cNvPr id="125" name="Google Shape;125;p21"/>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126" name="Google Shape;126;p21"/>
          <p:cNvPicPr preferRelativeResize="0"/>
          <p:nvPr/>
        </p:nvPicPr>
        <p:blipFill rotWithShape="1">
          <a:blip r:embed="rId4">
            <a:alphaModFix/>
          </a:blip>
          <a:srcRect b="0" l="0" r="0" t="0"/>
          <a:stretch/>
        </p:blipFill>
        <p:spPr>
          <a:xfrm>
            <a:off x="197537" y="154076"/>
            <a:ext cx="817827" cy="792722"/>
          </a:xfrm>
          <a:prstGeom prst="rect">
            <a:avLst/>
          </a:prstGeom>
          <a:noFill/>
          <a:ln>
            <a:noFill/>
          </a:ln>
        </p:spPr>
      </p:pic>
      <p:cxnSp>
        <p:nvCxnSpPr>
          <p:cNvPr id="127" name="Google Shape;127;p21"/>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128" name="Google Shape;128;p21"/>
          <p:cNvPicPr preferRelativeResize="0"/>
          <p:nvPr/>
        </p:nvPicPr>
        <p:blipFill rotWithShape="1">
          <a:blip r:embed="rId5">
            <a:alphaModFix/>
          </a:blip>
          <a:srcRect b="0" l="0" r="0" t="0"/>
          <a:stretch/>
        </p:blipFill>
        <p:spPr>
          <a:xfrm>
            <a:off x="7279200" y="4609750"/>
            <a:ext cx="1648699" cy="470950"/>
          </a:xfrm>
          <a:prstGeom prst="rect">
            <a:avLst/>
          </a:prstGeom>
          <a:noFill/>
          <a:ln>
            <a:noFill/>
          </a:ln>
        </p:spPr>
      </p:pic>
      <p:sp>
        <p:nvSpPr>
          <p:cNvPr id="129" name="Google Shape;129;p21"/>
          <p:cNvSpPr txBox="1"/>
          <p:nvPr/>
        </p:nvSpPr>
        <p:spPr>
          <a:xfrm>
            <a:off x="1132950" y="199546"/>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130" name="Google Shape;130;p21"/>
          <p:cNvSpPr txBox="1"/>
          <p:nvPr/>
        </p:nvSpPr>
        <p:spPr>
          <a:xfrm>
            <a:off x="823134" y="325102"/>
            <a:ext cx="5402854" cy="4341146"/>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900" u="sng" cap="none" strike="noStrike">
                <a:solidFill>
                  <a:schemeClr val="dk1"/>
                </a:solidFill>
                <a:highlight>
                  <a:srgbClr val="FFFFFF"/>
                </a:highlight>
                <a:latin typeface="Arial"/>
                <a:ea typeface="Arial"/>
                <a:cs typeface="Arial"/>
                <a:sym typeface="Arial"/>
              </a:rPr>
              <a:t>Redistribution of surplus produce</a:t>
            </a:r>
            <a:endParaRPr b="1" i="0" sz="19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700" u="none" cap="none" strike="noStrike">
              <a:solidFill>
                <a:schemeClr val="dk1"/>
              </a:solidFill>
              <a:highlight>
                <a:srgbClr val="FFFFFF"/>
              </a:highlight>
              <a:latin typeface="Arial"/>
              <a:ea typeface="Arial"/>
              <a:cs typeface="Arial"/>
              <a:sym typeface="Arial"/>
            </a:endParaRPr>
          </a:p>
          <a:p>
            <a:pPr indent="-292100" lvl="0" marL="400050" marR="0" rtl="0" algn="just">
              <a:lnSpc>
                <a:spcPct val="100000"/>
              </a:lnSpc>
              <a:spcBef>
                <a:spcPts val="0"/>
              </a:spcBef>
              <a:spcAft>
                <a:spcPts val="0"/>
              </a:spcAft>
              <a:buClr>
                <a:schemeClr val="dk1"/>
              </a:buClr>
              <a:buSzPts val="1900"/>
              <a:buFont typeface="Arial"/>
              <a:buChar char="•"/>
            </a:pPr>
            <a:r>
              <a:rPr b="0" i="0" lang="en" sz="1500" u="none" cap="none" strike="noStrike">
                <a:solidFill>
                  <a:schemeClr val="dk1"/>
                </a:solidFill>
                <a:latin typeface="Arial"/>
                <a:ea typeface="Arial"/>
                <a:cs typeface="Arial"/>
                <a:sym typeface="Arial"/>
              </a:rPr>
              <a:t>WRAP organised a program in the UK in 2015 when about 660,000 tonnes of food that had to become waste were diverted to the production of animal feed and used as raw materials from which animal food was produced.</a:t>
            </a:r>
            <a:endParaRPr b="0" i="0" sz="1500" u="none" cap="none" strike="noStrike">
              <a:solidFill>
                <a:schemeClr val="dk1"/>
              </a:solidFill>
              <a:latin typeface="Arial"/>
              <a:ea typeface="Arial"/>
              <a:cs typeface="Arial"/>
              <a:sym typeface="Arial"/>
            </a:endParaRPr>
          </a:p>
          <a:p>
            <a:pPr indent="-171450" lvl="0" marL="400050" marR="0" rtl="0" algn="just">
              <a:lnSpc>
                <a:spcPct val="100000"/>
              </a:lnSpc>
              <a:spcBef>
                <a:spcPts val="0"/>
              </a:spcBef>
              <a:spcAft>
                <a:spcPts val="0"/>
              </a:spcAft>
              <a:buClr>
                <a:srgbClr val="4C4C4C"/>
              </a:buClr>
              <a:buSzPts val="1800"/>
              <a:buFont typeface="Arial"/>
              <a:buNone/>
            </a:pPr>
            <a:r>
              <a:t/>
            </a:r>
            <a:endParaRPr b="0" i="0" sz="1500" u="none" cap="none" strike="noStrike">
              <a:solidFill>
                <a:schemeClr val="dk1"/>
              </a:solidFill>
              <a:latin typeface="Arial"/>
              <a:ea typeface="Arial"/>
              <a:cs typeface="Arial"/>
              <a:sym typeface="Arial"/>
            </a:endParaRPr>
          </a:p>
          <a:p>
            <a:pPr indent="-292100" lvl="0" marL="400050" marR="0" rtl="0" algn="just">
              <a:lnSpc>
                <a:spcPct val="100000"/>
              </a:lnSpc>
              <a:spcBef>
                <a:spcPts val="0"/>
              </a:spcBef>
              <a:spcAft>
                <a:spcPts val="0"/>
              </a:spcAft>
              <a:buClr>
                <a:schemeClr val="dk1"/>
              </a:buClr>
              <a:buSzPts val="1900"/>
              <a:buFont typeface="Arial"/>
              <a:buChar char="•"/>
            </a:pPr>
            <a:r>
              <a:rPr b="0" i="0" lang="en" sz="1500" u="none" cap="none" strike="noStrike">
                <a:solidFill>
                  <a:schemeClr val="dk1"/>
                </a:solidFill>
                <a:latin typeface="Arial"/>
                <a:ea typeface="Arial"/>
                <a:cs typeface="Arial"/>
                <a:sym typeface="Arial"/>
              </a:rPr>
              <a:t>WRAP also took on initiative in the UK 2018 when about 700,000 tons of food with a short shelf life were redistributed to charities that distributed food to the less fortunate.</a:t>
            </a:r>
            <a:endParaRPr b="0" i="0" sz="1500" u="none" cap="none" strike="noStrike">
              <a:solidFill>
                <a:schemeClr val="dk1"/>
              </a:solidFill>
              <a:latin typeface="Arial"/>
              <a:ea typeface="Arial"/>
              <a:cs typeface="Arial"/>
              <a:sym typeface="Arial"/>
            </a:endParaRPr>
          </a:p>
          <a:p>
            <a:pPr indent="-171450" lvl="0" marL="400050" marR="0" rtl="0" algn="just">
              <a:lnSpc>
                <a:spcPct val="100000"/>
              </a:lnSpc>
              <a:spcBef>
                <a:spcPts val="0"/>
              </a:spcBef>
              <a:spcAft>
                <a:spcPts val="0"/>
              </a:spcAft>
              <a:buClr>
                <a:srgbClr val="4C4C4C"/>
              </a:buClr>
              <a:buSzPts val="1800"/>
              <a:buFont typeface="Arial"/>
              <a:buNone/>
            </a:pPr>
            <a:r>
              <a:t/>
            </a:r>
            <a:endParaRPr b="0" i="0" sz="1500" u="none" cap="none" strike="noStrike">
              <a:solidFill>
                <a:schemeClr val="dk1"/>
              </a:solidFill>
              <a:latin typeface="Arial"/>
              <a:ea typeface="Arial"/>
              <a:cs typeface="Arial"/>
              <a:sym typeface="Arial"/>
            </a:endParaRPr>
          </a:p>
          <a:p>
            <a:pPr indent="-292100" lvl="0" marL="400050" marR="0" rtl="0" algn="just">
              <a:lnSpc>
                <a:spcPct val="100000"/>
              </a:lnSpc>
              <a:spcBef>
                <a:spcPts val="0"/>
              </a:spcBef>
              <a:spcAft>
                <a:spcPts val="0"/>
              </a:spcAft>
              <a:buClr>
                <a:schemeClr val="dk1"/>
              </a:buClr>
              <a:buSzPts val="1900"/>
              <a:buFont typeface="Arial"/>
              <a:buChar char="•"/>
            </a:pPr>
            <a:r>
              <a:rPr b="0" i="0" lang="en" sz="1500" u="none" cap="none" strike="noStrike">
                <a:solidFill>
                  <a:schemeClr val="dk1"/>
                </a:solidFill>
                <a:latin typeface="Arial"/>
                <a:ea typeface="Arial"/>
                <a:cs typeface="Arial"/>
                <a:sym typeface="Arial"/>
              </a:rPr>
              <a:t>WRAP works with food retailers, manufacturers, hospitality and food service businesses and redistribution organisations, together with industry bodies, to identify ways of increasing the beneficial use of surplus food, by working to remove barriers to surplus food redistribution.</a:t>
            </a:r>
            <a:endParaRPr sz="1500">
              <a:solidFill>
                <a:schemeClr val="dk1"/>
              </a:solidFill>
            </a:endParaRPr>
          </a:p>
          <a:p>
            <a:pPr indent="-228600" lvl="0" marL="457200" marR="0" rtl="0" algn="just">
              <a:lnSpc>
                <a:spcPct val="100000"/>
              </a:lnSpc>
              <a:spcBef>
                <a:spcPts val="0"/>
              </a:spcBef>
              <a:spcAft>
                <a:spcPts val="0"/>
              </a:spcAft>
              <a:buClr>
                <a:srgbClr val="4C4C4C"/>
              </a:buClr>
              <a:buSzPts val="1800"/>
              <a:buFont typeface="Arial"/>
              <a:buNone/>
            </a:pPr>
            <a:r>
              <a:t/>
            </a:r>
            <a:endParaRPr b="0" i="0" sz="1600" u="none" cap="none" strike="noStrike">
              <a:solidFill>
                <a:srgbClr val="4C4C4C"/>
              </a:solidFill>
              <a:highlight>
                <a:schemeClr val="lt1"/>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600" u="none" cap="none" strike="noStrike">
              <a:solidFill>
                <a:schemeClr val="dk1"/>
              </a:solidFill>
              <a:highlight>
                <a:schemeClr val="lt1"/>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21"/>
          <p:cNvSpPr txBox="1"/>
          <p:nvPr/>
        </p:nvSpPr>
        <p:spPr>
          <a:xfrm>
            <a:off x="823115" y="4819108"/>
            <a:ext cx="67722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50"/>
              <a:buFont typeface="Arial"/>
              <a:buNone/>
            </a:pPr>
            <a:r>
              <a:rPr b="0" i="0" lang="en" sz="1100" u="none" cap="none" strike="noStrike">
                <a:solidFill>
                  <a:srgbClr val="4C4C4C"/>
                </a:solidFill>
                <a:highlight>
                  <a:srgbClr val="FFFFFF"/>
                </a:highlight>
                <a:latin typeface="Arial"/>
                <a:ea typeface="Arial"/>
                <a:cs typeface="Arial"/>
                <a:sym typeface="Arial"/>
              </a:rPr>
              <a:t>Reference: </a:t>
            </a:r>
            <a:r>
              <a:rPr b="0" i="0" lang="en" sz="1100" u="sng" cap="none" strike="noStrike">
                <a:solidFill>
                  <a:srgbClr val="1155CC"/>
                </a:solidFill>
                <a:highlight>
                  <a:srgbClr val="FFFFFF"/>
                </a:highlight>
                <a:latin typeface="Arial"/>
                <a:ea typeface="Arial"/>
                <a:cs typeface="Arial"/>
                <a:sym typeface="Arial"/>
                <a:hlinkClick r:id="rId6">
                  <a:extLst>
                    <a:ext uri="{A12FA001-AC4F-418D-AE19-62706E023703}">
                      <ahyp:hlinkClr val="tx"/>
                    </a:ext>
                  </a:extLst>
                </a:hlinkClick>
              </a:rPr>
              <a:t>https://wrap.org.uk/resources/report/surplus-food-redistribution-uk-2015-2020</a:t>
            </a:r>
            <a:r>
              <a:rPr b="0" i="0" lang="en" sz="1100" u="none" cap="none" strike="noStrike">
                <a:solidFill>
                  <a:srgbClr val="4C4C4C"/>
                </a:solidFill>
                <a:highlight>
                  <a:srgbClr val="FFFFFF"/>
                </a:highlight>
                <a:latin typeface="Arial"/>
                <a:ea typeface="Arial"/>
                <a:cs typeface="Arial"/>
                <a:sym typeface="Arial"/>
              </a:rPr>
              <a:t> (In English) </a:t>
            </a:r>
            <a:endParaRPr b="0" i="0" sz="1800" u="none" cap="none" strike="noStrike">
              <a:solidFill>
                <a:srgbClr val="4C4C4C"/>
              </a:solidFill>
              <a:highlight>
                <a:srgbClr val="FFFFFF"/>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cxnSp>
        <p:nvCxnSpPr>
          <p:cNvPr id="136" name="Google Shape;136;p22"/>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137" name="Google Shape;137;p22"/>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138" name="Google Shape;138;p22"/>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139" name="Google Shape;139;p22"/>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140" name="Google Shape;140;p22"/>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141" name="Google Shape;141;p22"/>
          <p:cNvSpPr txBox="1"/>
          <p:nvPr/>
        </p:nvSpPr>
        <p:spPr>
          <a:xfrm>
            <a:off x="1035503" y="318300"/>
            <a:ext cx="7677000"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Production lost due to weather, pests and dumping: how to diminish the loss</a:t>
            </a:r>
            <a:endParaRPr b="1" i="0" sz="18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0" lvl="0" marL="114300" marR="0" rtl="0" algn="just">
              <a:lnSpc>
                <a:spcPct val="100000"/>
              </a:lnSpc>
              <a:spcBef>
                <a:spcPts val="0"/>
              </a:spcBef>
              <a:spcAft>
                <a:spcPts val="0"/>
              </a:spcAft>
              <a:buNone/>
            </a:pPr>
            <a:r>
              <a:rPr b="0" i="0" lang="en" sz="1600" u="none" cap="none" strike="noStrike">
                <a:solidFill>
                  <a:schemeClr val="dk1"/>
                </a:solidFill>
                <a:latin typeface="Arial"/>
                <a:ea typeface="Arial"/>
                <a:cs typeface="Arial"/>
                <a:sym typeface="Arial"/>
              </a:rPr>
              <a:t>Modern technologies that help farmers regulate their production are as follows:</a:t>
            </a:r>
            <a:endParaRPr>
              <a:solidFill>
                <a:schemeClr val="dk1"/>
              </a:solidFill>
            </a:endParaRPr>
          </a:p>
          <a:p>
            <a:pPr indent="-285750" lvl="0" marL="400050" marR="0" rtl="0" algn="just">
              <a:lnSpc>
                <a:spcPct val="100000"/>
              </a:lnSpc>
              <a:spcBef>
                <a:spcPts val="0"/>
              </a:spcBef>
              <a:spcAft>
                <a:spcPts val="0"/>
              </a:spcAft>
              <a:buClr>
                <a:schemeClr val="dk1"/>
              </a:buClr>
              <a:buSzPts val="2064"/>
              <a:buFont typeface="Arial"/>
              <a:buChar char="•"/>
            </a:pPr>
            <a:r>
              <a:rPr b="0" i="0" lang="en" sz="1600" u="none" cap="none" strike="noStrike">
                <a:solidFill>
                  <a:schemeClr val="dk1"/>
                </a:solidFill>
                <a:latin typeface="Arial"/>
                <a:ea typeface="Arial"/>
                <a:cs typeface="Arial"/>
                <a:sym typeface="Arial"/>
              </a:rPr>
              <a:t>Water wells interrupt excess water from crop fields;</a:t>
            </a:r>
            <a:endParaRPr b="0" i="0" sz="1600" u="none" cap="none" strike="noStrike">
              <a:solidFill>
                <a:schemeClr val="dk1"/>
              </a:solidFill>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2064"/>
              <a:buFont typeface="Arial"/>
              <a:buChar char="•"/>
            </a:pPr>
            <a:r>
              <a:rPr b="0" i="0" lang="en" sz="1600" u="none" cap="none" strike="noStrike">
                <a:solidFill>
                  <a:schemeClr val="dk1"/>
                </a:solidFill>
                <a:latin typeface="Arial"/>
                <a:ea typeface="Arial"/>
                <a:cs typeface="Arial"/>
                <a:sym typeface="Arial"/>
              </a:rPr>
              <a:t>During drought, crop fields are irrigated with collected water from drained fields;</a:t>
            </a:r>
            <a:endParaRPr>
              <a:solidFill>
                <a:schemeClr val="dk1"/>
              </a:solidFill>
            </a:endParaRPr>
          </a:p>
          <a:p>
            <a:pPr indent="-285750" lvl="0" marL="400050" marR="0" rtl="0" algn="just">
              <a:lnSpc>
                <a:spcPct val="100000"/>
              </a:lnSpc>
              <a:spcBef>
                <a:spcPts val="0"/>
              </a:spcBef>
              <a:spcAft>
                <a:spcPts val="0"/>
              </a:spcAft>
              <a:buClr>
                <a:schemeClr val="dk1"/>
              </a:buClr>
              <a:buSzPts val="2064"/>
              <a:buFont typeface="Arial"/>
              <a:buChar char="•"/>
            </a:pPr>
            <a:r>
              <a:rPr b="0" i="0" lang="en" sz="1600" u="none" cap="none" strike="noStrike">
                <a:solidFill>
                  <a:schemeClr val="dk1"/>
                </a:solidFill>
                <a:latin typeface="Arial"/>
                <a:ea typeface="Arial"/>
                <a:cs typeface="Arial"/>
                <a:sym typeface="Arial"/>
              </a:rPr>
              <a:t>Crop rotation takes place to prevent plant diseases from taking root in crop fields;</a:t>
            </a:r>
            <a:endParaRPr>
              <a:solidFill>
                <a:schemeClr val="dk1"/>
              </a:solidFill>
            </a:endParaRPr>
          </a:p>
          <a:p>
            <a:pPr indent="-285750" lvl="0" marL="400050" marR="0" rtl="0" algn="just">
              <a:lnSpc>
                <a:spcPct val="100000"/>
              </a:lnSpc>
              <a:spcBef>
                <a:spcPts val="0"/>
              </a:spcBef>
              <a:spcAft>
                <a:spcPts val="0"/>
              </a:spcAft>
              <a:buClr>
                <a:schemeClr val="dk1"/>
              </a:buClr>
              <a:buSzPts val="2064"/>
              <a:buFont typeface="Arial"/>
              <a:buChar char="•"/>
            </a:pPr>
            <a:r>
              <a:rPr b="0" i="0" lang="en" sz="1600" u="none" cap="none" strike="noStrike">
                <a:solidFill>
                  <a:schemeClr val="dk1"/>
                </a:solidFill>
                <a:latin typeface="Arial"/>
                <a:ea typeface="Arial"/>
                <a:cs typeface="Arial"/>
                <a:sym typeface="Arial"/>
              </a:rPr>
              <a:t>Proper soil preparation;</a:t>
            </a:r>
            <a:endParaRPr>
              <a:solidFill>
                <a:schemeClr val="dk1"/>
              </a:solidFill>
            </a:endParaRPr>
          </a:p>
          <a:p>
            <a:pPr indent="-285750" lvl="0" marL="400050" marR="0" rtl="0" algn="just">
              <a:lnSpc>
                <a:spcPct val="100000"/>
              </a:lnSpc>
              <a:spcBef>
                <a:spcPts val="0"/>
              </a:spcBef>
              <a:spcAft>
                <a:spcPts val="0"/>
              </a:spcAft>
              <a:buClr>
                <a:schemeClr val="dk1"/>
              </a:buClr>
              <a:buSzPts val="2064"/>
              <a:buFont typeface="Arial"/>
              <a:buChar char="•"/>
            </a:pPr>
            <a:r>
              <a:rPr b="0" i="0" lang="en" sz="1600" u="none" cap="none" strike="noStrike">
                <a:solidFill>
                  <a:schemeClr val="dk1"/>
                </a:solidFill>
                <a:latin typeface="Arial"/>
                <a:ea typeface="Arial"/>
                <a:cs typeface="Arial"/>
                <a:sym typeface="Arial"/>
              </a:rPr>
              <a:t>Different plants are planted next to each other helping to combat diseases e.g. strawberries and garlic, as a result strawberries are healthy and are not attacked by mites;</a:t>
            </a:r>
            <a:endParaRPr>
              <a:solidFill>
                <a:schemeClr val="dk1"/>
              </a:solidFill>
            </a:endParaRPr>
          </a:p>
          <a:p>
            <a:pPr indent="0" lvl="0" marL="114300" marR="0" rtl="0" algn="just">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0" lvl="0" marL="114300" marR="0" rtl="0" algn="just">
              <a:lnSpc>
                <a:spcPct val="100000"/>
              </a:lnSpc>
              <a:spcBef>
                <a:spcPts val="0"/>
              </a:spcBef>
              <a:spcAft>
                <a:spcPts val="0"/>
              </a:spcAft>
              <a:buNone/>
            </a:pPr>
            <a:r>
              <a:rPr b="0" i="0" lang="en" sz="1600" u="none" cap="none" strike="noStrike">
                <a:solidFill>
                  <a:schemeClr val="dk1"/>
                </a:solidFill>
                <a:latin typeface="Arial"/>
                <a:ea typeface="Arial"/>
                <a:cs typeface="Arial"/>
                <a:sym typeface="Arial"/>
              </a:rPr>
              <a:t>Products that are grown in accordance with the rules of agrotechnics are healthier, higher quality and more acceptable to buyers.</a:t>
            </a:r>
            <a:endParaRPr b="0" i="0" sz="1600" u="none" cap="none" strike="noStrike">
              <a:solidFill>
                <a:schemeClr val="dk1"/>
              </a:solidFill>
              <a:latin typeface="Arial"/>
              <a:ea typeface="Arial"/>
              <a:cs typeface="Arial"/>
              <a:sym typeface="Arial"/>
            </a:endParaRPr>
          </a:p>
          <a:p>
            <a:pPr indent="-228600" lvl="0" marL="457200" marR="0" rtl="0" algn="just">
              <a:lnSpc>
                <a:spcPct val="100000"/>
              </a:lnSpc>
              <a:spcBef>
                <a:spcPts val="0"/>
              </a:spcBef>
              <a:spcAft>
                <a:spcPts val="0"/>
              </a:spcAft>
              <a:buClr>
                <a:srgbClr val="4C4C4C"/>
              </a:buClr>
              <a:buSzPts val="18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90000"/>
              </a:lnSpc>
              <a:spcBef>
                <a:spcPts val="750"/>
              </a:spcBef>
              <a:spcAft>
                <a:spcPts val="0"/>
              </a:spcAft>
              <a:buClr>
                <a:srgbClr val="000000"/>
              </a:buClr>
              <a:buSzPts val="1600"/>
              <a:buFont typeface="Arial"/>
              <a:buNone/>
            </a:pPr>
            <a:r>
              <a:t/>
            </a:r>
            <a:endParaRPr b="0" i="0" sz="1600" u="none" cap="none" strike="noStrike">
              <a:solidFill>
                <a:srgbClr val="4C4C4C"/>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dk1"/>
              </a:solidFill>
              <a:highlight>
                <a:schemeClr val="lt1"/>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cxnSp>
        <p:nvCxnSpPr>
          <p:cNvPr id="146" name="Google Shape;146;p23"/>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147" name="Google Shape;147;p23"/>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148" name="Google Shape;148;p23"/>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149" name="Google Shape;149;p23"/>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150" name="Google Shape;150;p23"/>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151" name="Google Shape;151;p23"/>
          <p:cNvSpPr txBox="1"/>
          <p:nvPr/>
        </p:nvSpPr>
        <p:spPr>
          <a:xfrm>
            <a:off x="929550" y="154075"/>
            <a:ext cx="4876500" cy="4335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EU Farm to Fork strategy </a:t>
            </a:r>
            <a:endParaRPr b="1" i="0" sz="18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0" lvl="0" marL="114300" marR="0" rtl="0" algn="just">
              <a:lnSpc>
                <a:spcPct val="100000"/>
              </a:lnSpc>
              <a:spcBef>
                <a:spcPts val="0"/>
              </a:spcBef>
              <a:spcAft>
                <a:spcPts val="0"/>
              </a:spcAft>
              <a:buNone/>
            </a:pPr>
            <a:r>
              <a:rPr b="0" i="0" lang="en" sz="1600" u="none" cap="none" strike="noStrike">
                <a:solidFill>
                  <a:schemeClr val="dk1"/>
                </a:solidFill>
                <a:latin typeface="Arial"/>
                <a:ea typeface="Arial"/>
                <a:cs typeface="Arial"/>
                <a:sym typeface="Arial"/>
              </a:rPr>
              <a:t>The Farm to Fork Strategy aims to accelerate our transition to a sustainable food system that should:</a:t>
            </a:r>
            <a:endParaRPr b="0" i="0" sz="1600" u="none" cap="none" strike="noStrike">
              <a:solidFill>
                <a:schemeClr val="dk1"/>
              </a:solidFill>
              <a:latin typeface="Arial"/>
              <a:ea typeface="Arial"/>
              <a:cs typeface="Arial"/>
              <a:sym typeface="Arial"/>
            </a:endParaRPr>
          </a:p>
          <a:p>
            <a:pPr indent="-298450" lvl="4"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Have a neutral or positive environmental impact;</a:t>
            </a:r>
            <a:endParaRPr b="0" i="0" sz="1600" u="none" cap="none" strike="noStrike">
              <a:solidFill>
                <a:schemeClr val="dk1"/>
              </a:solidFill>
              <a:latin typeface="Arial"/>
              <a:ea typeface="Arial"/>
              <a:cs typeface="Arial"/>
              <a:sym typeface="Arial"/>
            </a:endParaRPr>
          </a:p>
          <a:p>
            <a:pPr indent="-298450" lvl="1"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Help to mitigate climate change and adapt to its impacts;</a:t>
            </a:r>
            <a:endParaRPr b="0" i="0" sz="1600" u="none" cap="none" strike="noStrike">
              <a:solidFill>
                <a:schemeClr val="dk1"/>
              </a:solidFill>
              <a:latin typeface="Arial"/>
              <a:ea typeface="Arial"/>
              <a:cs typeface="Arial"/>
              <a:sym typeface="Arial"/>
            </a:endParaRPr>
          </a:p>
          <a:p>
            <a:pPr indent="-298450" lvl="1"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Reverse the loss of biodiversity;</a:t>
            </a:r>
            <a:endParaRPr b="0" i="0" sz="1600" u="none" cap="none" strike="noStrike">
              <a:solidFill>
                <a:schemeClr val="dk1"/>
              </a:solidFill>
              <a:latin typeface="Arial"/>
              <a:ea typeface="Arial"/>
              <a:cs typeface="Arial"/>
              <a:sym typeface="Arial"/>
            </a:endParaRPr>
          </a:p>
          <a:p>
            <a:pPr indent="-298450" lvl="1"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Ensure food security, nutrition and public health, making sure that everyone has access to sufficient, safe, nutritious, sustainable food;</a:t>
            </a:r>
            <a:endParaRPr b="0" i="0" sz="1600" u="none" cap="none" strike="noStrike">
              <a:solidFill>
                <a:schemeClr val="dk1"/>
              </a:solidFill>
              <a:latin typeface="Arial"/>
              <a:ea typeface="Arial"/>
              <a:cs typeface="Arial"/>
              <a:sym typeface="Arial"/>
            </a:endParaRPr>
          </a:p>
          <a:p>
            <a:pPr indent="-298450" lvl="1" marL="400050" marR="0" rtl="0" algn="just">
              <a:lnSpc>
                <a:spcPct val="100000"/>
              </a:lnSpc>
              <a:spcBef>
                <a:spcPts val="0"/>
              </a:spcBef>
              <a:spcAft>
                <a:spcPts val="0"/>
              </a:spcAft>
              <a:buClr>
                <a:schemeClr val="dk1"/>
              </a:buClr>
              <a:buSzPts val="2000"/>
              <a:buFont typeface="Arial"/>
              <a:buChar char="•"/>
            </a:pPr>
            <a:r>
              <a:rPr b="0" i="0" lang="en" sz="1600" u="none" cap="none" strike="noStrike">
                <a:solidFill>
                  <a:schemeClr val="dk1"/>
                </a:solidFill>
                <a:latin typeface="Arial"/>
                <a:ea typeface="Arial"/>
                <a:cs typeface="Arial"/>
                <a:sym typeface="Arial"/>
              </a:rPr>
              <a:t>Preserve affordability of food while generating fairer economic returns, fostering competitiveness of the EU supply sector and promoting fair trade.</a:t>
            </a:r>
            <a:endParaRPr b="0" i="0" sz="1600" u="none" cap="none" strike="noStrike">
              <a:solidFill>
                <a:schemeClr val="dk1"/>
              </a:solidFill>
              <a:latin typeface="Arial"/>
              <a:ea typeface="Arial"/>
              <a:cs typeface="Arial"/>
              <a:sym typeface="Arial"/>
            </a:endParaRPr>
          </a:p>
          <a:p>
            <a:pPr indent="0" lvl="0" marL="457200" marR="0" rtl="0" algn="l">
              <a:lnSpc>
                <a:spcPct val="90000"/>
              </a:lnSpc>
              <a:spcBef>
                <a:spcPts val="750"/>
              </a:spcBef>
              <a:spcAft>
                <a:spcPts val="0"/>
              </a:spcAft>
              <a:buClr>
                <a:srgbClr val="000000"/>
              </a:buClr>
              <a:buSzPts val="1600"/>
              <a:buFont typeface="Arial"/>
              <a:buNone/>
            </a:pPr>
            <a:r>
              <a:t/>
            </a:r>
            <a:endParaRPr b="0" i="0" sz="1600" u="none" cap="none" strike="noStrike">
              <a:solidFill>
                <a:srgbClr val="4C4C4C"/>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dk1"/>
              </a:solidFill>
              <a:highlight>
                <a:schemeClr val="lt1"/>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23"/>
          <p:cNvSpPr txBox="1"/>
          <p:nvPr/>
        </p:nvSpPr>
        <p:spPr>
          <a:xfrm>
            <a:off x="7932256" y="1756236"/>
            <a:ext cx="1380064"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Sustainable food processing, distribution</a:t>
            </a:r>
            <a:endParaRPr/>
          </a:p>
        </p:txBody>
      </p:sp>
      <p:grpSp>
        <p:nvGrpSpPr>
          <p:cNvPr id="153" name="Google Shape;153;p23"/>
          <p:cNvGrpSpPr/>
          <p:nvPr/>
        </p:nvGrpSpPr>
        <p:grpSpPr>
          <a:xfrm>
            <a:off x="5806090" y="638370"/>
            <a:ext cx="3284122" cy="3190716"/>
            <a:chOff x="5806090" y="638370"/>
            <a:chExt cx="3284122" cy="3190716"/>
          </a:xfrm>
        </p:grpSpPr>
        <p:sp>
          <p:nvSpPr>
            <p:cNvPr id="154" name="Google Shape;154;p23"/>
            <p:cNvSpPr/>
            <p:nvPr/>
          </p:nvSpPr>
          <p:spPr>
            <a:xfrm>
              <a:off x="6847476" y="638370"/>
              <a:ext cx="1388374" cy="1015254"/>
            </a:xfrm>
            <a:prstGeom prst="flowChartOffpageConnector">
              <a:avLst/>
            </a:prstGeom>
            <a:solidFill>
              <a:srgbClr val="FD6679"/>
            </a:solidFill>
            <a:ln cap="flat" cmpd="sng" w="25400">
              <a:solidFill>
                <a:srgbClr val="FD667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5" name="Google Shape;155;p23"/>
            <p:cNvSpPr/>
            <p:nvPr/>
          </p:nvSpPr>
          <p:spPr>
            <a:xfrm rot="5400000">
              <a:off x="7856444" y="1707193"/>
              <a:ext cx="1388374" cy="1079162"/>
            </a:xfrm>
            <a:prstGeom prst="flowChartOffpageConnector">
              <a:avLst/>
            </a:prstGeom>
            <a:solidFill>
              <a:srgbClr val="2C85A7"/>
            </a:solidFill>
            <a:ln cap="flat" cmpd="sng" w="25400">
              <a:solidFill>
                <a:srgbClr val="2C85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 name="Google Shape;156;p23"/>
            <p:cNvSpPr/>
            <p:nvPr/>
          </p:nvSpPr>
          <p:spPr>
            <a:xfrm rot="-5400000">
              <a:off x="5831865" y="1739148"/>
              <a:ext cx="1388374" cy="1015254"/>
            </a:xfrm>
            <a:prstGeom prst="flowChartOffpageConnector">
              <a:avLst/>
            </a:prstGeom>
            <a:solidFill>
              <a:srgbClr val="FEA52F"/>
            </a:solidFill>
            <a:ln cap="flat" cmpd="sng" w="25400">
              <a:solidFill>
                <a:srgbClr val="FEA52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 name="Google Shape;157;p23"/>
            <p:cNvSpPr/>
            <p:nvPr/>
          </p:nvSpPr>
          <p:spPr>
            <a:xfrm rot="10800000">
              <a:off x="6839166" y="2813832"/>
              <a:ext cx="1388374" cy="1015254"/>
            </a:xfrm>
            <a:prstGeom prst="flowChartOffpageConnector">
              <a:avLst/>
            </a:prstGeom>
            <a:solidFill>
              <a:srgbClr val="9BCA3C"/>
            </a:solidFill>
            <a:ln cap="flat" cmpd="sng" w="25400">
              <a:solidFill>
                <a:srgbClr val="9BCA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 name="Google Shape;158;p23"/>
            <p:cNvSpPr txBox="1"/>
            <p:nvPr/>
          </p:nvSpPr>
          <p:spPr>
            <a:xfrm>
              <a:off x="6847476" y="740982"/>
              <a:ext cx="1380064"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Sustainable food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production</a:t>
              </a:r>
              <a:endParaRPr/>
            </a:p>
          </p:txBody>
        </p:sp>
        <p:sp>
          <p:nvSpPr>
            <p:cNvPr id="159" name="Google Shape;159;p23"/>
            <p:cNvSpPr txBox="1"/>
            <p:nvPr/>
          </p:nvSpPr>
          <p:spPr>
            <a:xfrm>
              <a:off x="6847476" y="3036691"/>
              <a:ext cx="1380064"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Sustainable food consumption</a:t>
              </a:r>
              <a:endParaRPr/>
            </a:p>
          </p:txBody>
        </p:sp>
        <p:sp>
          <p:nvSpPr>
            <p:cNvPr id="160" name="Google Shape;160;p23"/>
            <p:cNvSpPr txBox="1"/>
            <p:nvPr/>
          </p:nvSpPr>
          <p:spPr>
            <a:xfrm>
              <a:off x="5806090" y="1817266"/>
              <a:ext cx="1380064"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Food loss, waste prevention</a:t>
              </a:r>
              <a:endParaRPr/>
            </a:p>
          </p:txBody>
        </p:sp>
        <p:sp>
          <p:nvSpPr>
            <p:cNvPr id="161" name="Google Shape;161;p23"/>
            <p:cNvSpPr/>
            <p:nvPr/>
          </p:nvSpPr>
          <p:spPr>
            <a:xfrm>
              <a:off x="6961354" y="1603487"/>
              <a:ext cx="1129844" cy="1230770"/>
            </a:xfrm>
            <a:prstGeom prst="flowChartConnector">
              <a:avLst/>
            </a:prstGeom>
            <a:noFill/>
            <a:ln cap="flat" cmpd="sng" w="25400">
              <a:solidFill>
                <a:srgbClr val="BA7C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Arial"/>
                  <a:ea typeface="Arial"/>
                  <a:cs typeface="Arial"/>
                  <a:sym typeface="Arial"/>
                </a:rPr>
                <a:t>Farm to fork</a:t>
              </a:r>
              <a:endParaRPr b="0" i="0" sz="1400" u="none" cap="none" strike="noStrike">
                <a:solidFill>
                  <a:schemeClr val="dk1"/>
                </a:solidFill>
                <a:latin typeface="Arial"/>
                <a:ea typeface="Arial"/>
                <a:cs typeface="Arial"/>
                <a:sym typeface="Arial"/>
              </a:endParaRPr>
            </a:p>
          </p:txBody>
        </p:sp>
      </p:grpSp>
      <p:sp>
        <p:nvSpPr>
          <p:cNvPr id="162" name="Google Shape;162;p23"/>
          <p:cNvSpPr txBox="1"/>
          <p:nvPr/>
        </p:nvSpPr>
        <p:spPr>
          <a:xfrm>
            <a:off x="929540" y="4706763"/>
            <a:ext cx="67722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50"/>
              <a:buFont typeface="Arial"/>
              <a:buNone/>
            </a:pPr>
            <a:r>
              <a:rPr b="0" i="0" lang="en" sz="1200" u="none" cap="none" strike="noStrike">
                <a:solidFill>
                  <a:srgbClr val="4C4C4C"/>
                </a:solidFill>
                <a:highlight>
                  <a:srgbClr val="FFFFFF"/>
                </a:highlight>
                <a:latin typeface="Arial"/>
                <a:ea typeface="Arial"/>
                <a:cs typeface="Arial"/>
                <a:sym typeface="Arial"/>
              </a:rPr>
              <a:t>Reference: </a:t>
            </a:r>
            <a:r>
              <a:rPr b="0" i="0" lang="en" sz="1200" u="sng" cap="none" strike="noStrike">
                <a:solidFill>
                  <a:srgbClr val="1155CC"/>
                </a:solidFill>
                <a:highlight>
                  <a:srgbClr val="FFFFFF"/>
                </a:highlight>
                <a:latin typeface="Arial"/>
                <a:ea typeface="Arial"/>
                <a:cs typeface="Arial"/>
                <a:sym typeface="Arial"/>
                <a:hlinkClick r:id="rId5">
                  <a:extLst>
                    <a:ext uri="{A12FA001-AC4F-418D-AE19-62706E023703}">
                      <ahyp:hlinkClr val="tx"/>
                    </a:ext>
                  </a:extLst>
                </a:hlinkClick>
              </a:rPr>
              <a:t>https://ec.europa.eu/food/horizontal-topics/farm-fork-strategy_lt</a:t>
            </a:r>
            <a:r>
              <a:rPr b="0" i="0" lang="en" sz="1200" u="none" cap="none" strike="noStrike">
                <a:solidFill>
                  <a:srgbClr val="1155CC"/>
                </a:solidFill>
                <a:highlight>
                  <a:srgbClr val="FFFFFF"/>
                </a:highlight>
                <a:latin typeface="Arial"/>
                <a:ea typeface="Arial"/>
                <a:cs typeface="Arial"/>
                <a:sym typeface="Arial"/>
              </a:rPr>
              <a:t> </a:t>
            </a:r>
            <a:r>
              <a:rPr b="0" i="0" lang="en" sz="1200" u="none" cap="none" strike="noStrike">
                <a:solidFill>
                  <a:srgbClr val="4C4C4C"/>
                </a:solidFill>
                <a:highlight>
                  <a:srgbClr val="FFFFFF"/>
                </a:highlight>
                <a:latin typeface="Arial"/>
                <a:ea typeface="Arial"/>
                <a:cs typeface="Arial"/>
                <a:sym typeface="Arial"/>
              </a:rPr>
              <a:t>( EU languages)   </a:t>
            </a:r>
            <a:endParaRPr b="0" i="0" sz="1900" u="none" cap="none" strike="noStrike">
              <a:solidFill>
                <a:srgbClr val="4C4C4C"/>
              </a:solidFill>
              <a:highlight>
                <a:srgbClr val="FFFFFF"/>
              </a:highlight>
              <a:latin typeface="Arial"/>
              <a:ea typeface="Arial"/>
              <a:cs typeface="Arial"/>
              <a:sym typeface="Arial"/>
            </a:endParaRPr>
          </a:p>
        </p:txBody>
      </p:sp>
      <p:sp>
        <p:nvSpPr>
          <p:cNvPr id="163" name="Google Shape;163;p23"/>
          <p:cNvSpPr txBox="1"/>
          <p:nvPr/>
        </p:nvSpPr>
        <p:spPr>
          <a:xfrm>
            <a:off x="8068636" y="1627093"/>
            <a:ext cx="1132630" cy="11695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Arial"/>
                <a:ea typeface="Arial"/>
                <a:cs typeface="Arial"/>
                <a:sym typeface="Arial"/>
              </a:rPr>
              <a:t>Sustainable food processing and distribution</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cxnSp>
        <p:nvCxnSpPr>
          <p:cNvPr id="168" name="Google Shape;168;p24"/>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169" name="Google Shape;169;p24"/>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170" name="Google Shape;170;p24"/>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sp>
        <p:nvSpPr>
          <p:cNvPr id="171" name="Google Shape;171;p24"/>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172" name="Google Shape;172;p24"/>
          <p:cNvSpPr txBox="1"/>
          <p:nvPr/>
        </p:nvSpPr>
        <p:spPr>
          <a:xfrm>
            <a:off x="603140" y="80897"/>
            <a:ext cx="8541600" cy="4794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Demand-based production</a:t>
            </a:r>
            <a:endParaRPr b="1" i="0" sz="18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285750" lvl="0" marL="400050" marR="0" rtl="0" algn="l">
              <a:lnSpc>
                <a:spcPct val="100000"/>
              </a:lnSpc>
              <a:spcBef>
                <a:spcPts val="0"/>
              </a:spcBef>
              <a:spcAft>
                <a:spcPts val="0"/>
              </a:spcAft>
              <a:buClr>
                <a:schemeClr val="dk1"/>
              </a:buClr>
              <a:buSzPts val="1800"/>
              <a:buFont typeface="Arial"/>
              <a:buChar char="•"/>
            </a:pPr>
            <a:r>
              <a:rPr b="0" i="0" lang="en" sz="1400" u="none" cap="none" strike="noStrike">
                <a:solidFill>
                  <a:schemeClr val="dk1"/>
                </a:solidFill>
                <a:latin typeface="Arial"/>
                <a:ea typeface="Arial"/>
                <a:cs typeface="Arial"/>
                <a:sym typeface="Arial"/>
              </a:rPr>
              <a:t>Demand-based production enables a synchronized, closed loop between customer orders, production scheduling, and manufacturing execution - all while simultaneously coordinating the flow of materials and resources across the supply chain.</a:t>
            </a:r>
            <a:endParaRPr>
              <a:solidFill>
                <a:schemeClr val="dk1"/>
              </a:solidFill>
            </a:endParaRPr>
          </a:p>
          <a:p>
            <a:pPr indent="-171450" lvl="0" marL="400050" marR="0" rtl="0" algn="l">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latin typeface="Arial"/>
              <a:ea typeface="Arial"/>
              <a:cs typeface="Arial"/>
              <a:sym typeface="Arial"/>
            </a:endParaRPr>
          </a:p>
          <a:p>
            <a:pPr indent="-285750" lvl="0" marL="400050" marR="0" rtl="0" algn="l">
              <a:lnSpc>
                <a:spcPct val="100000"/>
              </a:lnSpc>
              <a:spcBef>
                <a:spcPts val="0"/>
              </a:spcBef>
              <a:spcAft>
                <a:spcPts val="0"/>
              </a:spcAft>
              <a:buClr>
                <a:schemeClr val="dk1"/>
              </a:buClr>
              <a:buSzPts val="1800"/>
              <a:buFont typeface="Arial"/>
              <a:buChar char="•"/>
            </a:pPr>
            <a:r>
              <a:rPr b="0" i="0" lang="en" sz="1400" u="none" cap="none" strike="noStrike">
                <a:solidFill>
                  <a:schemeClr val="dk1"/>
                </a:solidFill>
                <a:latin typeface="Arial"/>
                <a:ea typeface="Arial"/>
                <a:cs typeface="Arial"/>
                <a:sym typeface="Arial"/>
              </a:rPr>
              <a:t>It is based on actual orders rather than forecasts.</a:t>
            </a:r>
            <a:endParaRPr b="0" i="0" sz="1400" u="none" cap="none" strike="noStrike">
              <a:solidFill>
                <a:schemeClr val="dk1"/>
              </a:solidFill>
              <a:latin typeface="Arial"/>
              <a:ea typeface="Arial"/>
              <a:cs typeface="Arial"/>
              <a:sym typeface="Arial"/>
            </a:endParaRPr>
          </a:p>
          <a:p>
            <a:pPr indent="-171450" lvl="0" marL="400050" marR="0" rtl="0" algn="l">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latin typeface="Arial"/>
              <a:ea typeface="Arial"/>
              <a:cs typeface="Arial"/>
              <a:sym typeface="Arial"/>
            </a:endParaRPr>
          </a:p>
          <a:p>
            <a:pPr indent="-285750" lvl="0" marL="400050" marR="0" rtl="0" algn="l">
              <a:lnSpc>
                <a:spcPct val="100000"/>
              </a:lnSpc>
              <a:spcBef>
                <a:spcPts val="0"/>
              </a:spcBef>
              <a:spcAft>
                <a:spcPts val="0"/>
              </a:spcAft>
              <a:buClr>
                <a:schemeClr val="dk1"/>
              </a:buClr>
              <a:buSzPts val="1800"/>
              <a:buFont typeface="Arial"/>
              <a:buChar char="•"/>
            </a:pPr>
            <a:r>
              <a:rPr b="0" i="0" lang="en" sz="1400" u="none" cap="none" strike="noStrike">
                <a:solidFill>
                  <a:schemeClr val="dk1"/>
                </a:solidFill>
                <a:latin typeface="Arial"/>
                <a:ea typeface="Arial"/>
                <a:cs typeface="Arial"/>
                <a:sym typeface="Arial"/>
              </a:rPr>
              <a:t>Global competition and rapid product development make it increasingly easier to supply a variety of foods through more flexible supply chains. It is becoming increasingly difficult for traders to predict which products will be sold and to plan production accordingly.</a:t>
            </a:r>
            <a:endParaRPr b="0" i="0" sz="1400" u="none" cap="none" strike="noStrike">
              <a:solidFill>
                <a:schemeClr val="dk1"/>
              </a:solidFill>
              <a:latin typeface="Arial"/>
              <a:ea typeface="Arial"/>
              <a:cs typeface="Arial"/>
              <a:sym typeface="Arial"/>
            </a:endParaRPr>
          </a:p>
          <a:p>
            <a:pPr indent="-171450" lvl="0" marL="400050" marR="0" rtl="0" algn="l">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latin typeface="Arial"/>
              <a:ea typeface="Arial"/>
              <a:cs typeface="Arial"/>
              <a:sym typeface="Arial"/>
            </a:endParaRPr>
          </a:p>
          <a:p>
            <a:pPr indent="-285750" lvl="0" marL="400050" marR="0" rtl="0" algn="l">
              <a:lnSpc>
                <a:spcPct val="100000"/>
              </a:lnSpc>
              <a:spcBef>
                <a:spcPts val="0"/>
              </a:spcBef>
              <a:spcAft>
                <a:spcPts val="0"/>
              </a:spcAft>
              <a:buClr>
                <a:schemeClr val="dk1"/>
              </a:buClr>
              <a:buSzPts val="1800"/>
              <a:buFont typeface="Arial"/>
              <a:buChar char="•"/>
            </a:pPr>
            <a:r>
              <a:rPr b="0" i="0" lang="en" sz="1400" u="none" cap="none" strike="noStrike">
                <a:solidFill>
                  <a:schemeClr val="dk1"/>
                </a:solidFill>
                <a:latin typeface="Arial"/>
                <a:ea typeface="Arial"/>
                <a:cs typeface="Arial"/>
                <a:sym typeface="Arial"/>
              </a:rPr>
              <a:t>Uncontrolled consumption makes it difficult to make accurate to forecast sales, as a result of which food is not sold, thrown away, waste takes up space in the warehouse, and other products cannot be supplied, and sometimes costs exceed production costs.</a:t>
            </a:r>
            <a:endParaRPr b="0" i="0" sz="140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dk1"/>
              </a:solidFill>
              <a:highlight>
                <a:schemeClr val="lt1"/>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3" name="Google Shape;173;p24"/>
          <p:cNvGrpSpPr/>
          <p:nvPr/>
        </p:nvGrpSpPr>
        <p:grpSpPr>
          <a:xfrm>
            <a:off x="912742" y="3697496"/>
            <a:ext cx="8157300" cy="1383204"/>
            <a:chOff x="912742" y="3697496"/>
            <a:chExt cx="8157300" cy="1383204"/>
          </a:xfrm>
        </p:grpSpPr>
        <p:pic>
          <p:nvPicPr>
            <p:cNvPr id="174" name="Google Shape;174;p24"/>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pic>
          <p:nvPicPr>
            <p:cNvPr descr="Food Production and Trade - Big Facts" id="175" name="Google Shape;175;p24"/>
            <p:cNvPicPr preferRelativeResize="0"/>
            <p:nvPr/>
          </p:nvPicPr>
          <p:blipFill rotWithShape="1">
            <a:blip r:embed="rId5">
              <a:alphaModFix/>
            </a:blip>
            <a:srcRect b="0" l="0" r="0" t="20742"/>
            <a:stretch/>
          </p:blipFill>
          <p:spPr>
            <a:xfrm>
              <a:off x="947188" y="3697496"/>
              <a:ext cx="3506539" cy="1347499"/>
            </a:xfrm>
            <a:prstGeom prst="rect">
              <a:avLst/>
            </a:prstGeom>
            <a:noFill/>
            <a:ln>
              <a:noFill/>
            </a:ln>
          </p:spPr>
        </p:pic>
        <p:sp>
          <p:nvSpPr>
            <p:cNvPr id="176" name="Google Shape;176;p24"/>
            <p:cNvSpPr txBox="1"/>
            <p:nvPr/>
          </p:nvSpPr>
          <p:spPr>
            <a:xfrm>
              <a:off x="4356848" y="3906371"/>
              <a:ext cx="471319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00A4EA"/>
                  </a:solidFill>
                  <a:latin typeface="Arial"/>
                  <a:ea typeface="Arial"/>
                  <a:cs typeface="Arial"/>
                  <a:sym typeface="Arial"/>
                </a:rPr>
                <a:t>Fields of maize, rice wheat, and soybean all need to INCREASE by 60%, by 2025 to meet demand but current numbers are falling short</a:t>
              </a:r>
              <a:endParaRPr b="0" i="0" sz="1400" u="none" cap="none" strike="noStrike">
                <a:solidFill>
                  <a:srgbClr val="00A4EA"/>
                </a:solidFill>
                <a:latin typeface="Arial"/>
                <a:ea typeface="Arial"/>
                <a:cs typeface="Arial"/>
                <a:sym typeface="Arial"/>
              </a:endParaRPr>
            </a:p>
          </p:txBody>
        </p:sp>
        <p:sp>
          <p:nvSpPr>
            <p:cNvPr id="177" name="Google Shape;177;p24"/>
            <p:cNvSpPr/>
            <p:nvPr/>
          </p:nvSpPr>
          <p:spPr>
            <a:xfrm>
              <a:off x="912742" y="4027458"/>
              <a:ext cx="773850" cy="40047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000" u="none" cap="none" strike="noStrike">
                  <a:solidFill>
                    <a:schemeClr val="dk1"/>
                  </a:solidFill>
                  <a:latin typeface="Arial"/>
                  <a:ea typeface="Arial"/>
                  <a:cs typeface="Arial"/>
                  <a:sym typeface="Arial"/>
                </a:rPr>
                <a:t>Target of 60% increase</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cxnSp>
        <p:nvCxnSpPr>
          <p:cNvPr id="182" name="Google Shape;182;p25"/>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183" name="Google Shape;183;p25"/>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184" name="Google Shape;184;p25"/>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185" name="Google Shape;185;p25"/>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186" name="Google Shape;186;p25"/>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187" name="Google Shape;187;p25"/>
          <p:cNvSpPr txBox="1"/>
          <p:nvPr/>
        </p:nvSpPr>
        <p:spPr>
          <a:xfrm>
            <a:off x="972463" y="154075"/>
            <a:ext cx="5450400" cy="512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Combining local and seasonal food production</a:t>
            </a:r>
            <a:endParaRPr b="1" i="0" sz="18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Local food is fresher and more nutritious, especially considering that most of the vitamins and minerals contained in fruits and vegetables are normally lost within 24 hours after being picked. </a:t>
            </a:r>
            <a:endParaRPr b="0" i="0" sz="1400" u="none" cap="none" strike="noStrike">
              <a:solidFill>
                <a:schemeClr val="dk1"/>
              </a:solidFill>
              <a:highlight>
                <a:schemeClr val="lt1"/>
              </a:highlight>
              <a:latin typeface="Arial"/>
              <a:ea typeface="Arial"/>
              <a:cs typeface="Arial"/>
              <a:sym typeface="Arial"/>
            </a:endParaRPr>
          </a:p>
          <a:p>
            <a:pPr indent="-171450" lvl="0" marL="40005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Fruit and vegetables with the lowest GHG emissions are those grown outside during their natural season without much use of additional energy and consumed in the same country of origin.</a:t>
            </a:r>
            <a:endParaRPr b="0" i="0" sz="1400" u="none" cap="none" strike="noStrike">
              <a:solidFill>
                <a:schemeClr val="dk1"/>
              </a:solidFill>
              <a:highlight>
                <a:schemeClr val="lt1"/>
              </a:highlight>
              <a:latin typeface="Arial"/>
              <a:ea typeface="Arial"/>
              <a:cs typeface="Arial"/>
              <a:sym typeface="Arial"/>
            </a:endParaRPr>
          </a:p>
          <a:p>
            <a:pPr indent="-171450" lvl="0" marL="40005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Food grown by local communities promotes domestic consumption within the community. </a:t>
            </a:r>
            <a:endParaRPr b="0" i="0" sz="1400" u="none" cap="none" strike="noStrike">
              <a:solidFill>
                <a:schemeClr val="dk1"/>
              </a:solidFill>
              <a:highlight>
                <a:schemeClr val="lt1"/>
              </a:highlight>
              <a:latin typeface="Arial"/>
              <a:ea typeface="Arial"/>
              <a:cs typeface="Arial"/>
              <a:sym typeface="Arial"/>
            </a:endParaRPr>
          </a:p>
          <a:p>
            <a:pPr indent="-171450" lvl="0" marL="40005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OPEN KITCHEN is offered by the community, which promotes entrepreneurship, community spirit, the development of circular economy in the region and popular gastronomy.</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Madingasis „Open Kitchen“ – ant prekystalio: tikisi, kad nuostoliai ir  skolos neatbaidys - DELFI Verslas" id="188" name="Google Shape;188;p25"/>
          <p:cNvPicPr preferRelativeResize="0"/>
          <p:nvPr/>
        </p:nvPicPr>
        <p:blipFill rotWithShape="1">
          <a:blip r:embed="rId5">
            <a:alphaModFix/>
          </a:blip>
          <a:srcRect b="18283" l="0" r="0" t="0"/>
          <a:stretch/>
        </p:blipFill>
        <p:spPr>
          <a:xfrm>
            <a:off x="6561356" y="247425"/>
            <a:ext cx="2311824" cy="1258646"/>
          </a:xfrm>
          <a:prstGeom prst="rect">
            <a:avLst/>
          </a:prstGeom>
          <a:noFill/>
          <a:ln>
            <a:noFill/>
          </a:ln>
        </p:spPr>
      </p:pic>
      <p:pic>
        <p:nvPicPr>
          <p:cNvPr id="189" name="Google Shape;189;p25"/>
          <p:cNvPicPr preferRelativeResize="0"/>
          <p:nvPr/>
        </p:nvPicPr>
        <p:blipFill rotWithShape="1">
          <a:blip r:embed="rId6">
            <a:alphaModFix/>
          </a:blip>
          <a:srcRect b="0" l="0" r="0" t="0"/>
          <a:stretch/>
        </p:blipFill>
        <p:spPr>
          <a:xfrm>
            <a:off x="6561356" y="1679963"/>
            <a:ext cx="2311824" cy="1541216"/>
          </a:xfrm>
          <a:prstGeom prst="rect">
            <a:avLst/>
          </a:prstGeom>
          <a:noFill/>
          <a:ln>
            <a:noFill/>
          </a:ln>
        </p:spPr>
      </p:pic>
      <p:pic>
        <p:nvPicPr>
          <p:cNvPr id="190" name="Google Shape;190;p25"/>
          <p:cNvPicPr preferRelativeResize="0"/>
          <p:nvPr/>
        </p:nvPicPr>
        <p:blipFill rotWithShape="1">
          <a:blip r:embed="rId7">
            <a:alphaModFix/>
          </a:blip>
          <a:srcRect b="0" l="0" r="0" t="0"/>
          <a:stretch/>
        </p:blipFill>
        <p:spPr>
          <a:xfrm>
            <a:off x="6827644" y="3274729"/>
            <a:ext cx="1927161" cy="128376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cxnSp>
        <p:nvCxnSpPr>
          <p:cNvPr id="195" name="Google Shape;195;p5"/>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196" name="Google Shape;196;p5"/>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197" name="Google Shape;197;p5"/>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198" name="Google Shape;198;p5"/>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199" name="Google Shape;199;p5"/>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200" name="Google Shape;200;p5"/>
          <p:cNvSpPr txBox="1"/>
          <p:nvPr/>
        </p:nvSpPr>
        <p:spPr>
          <a:xfrm>
            <a:off x="623391" y="378135"/>
            <a:ext cx="4903350" cy="451794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Discussion Points</a:t>
            </a:r>
            <a:endParaRPr b="1" i="0" sz="1800" u="sng"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279400" marR="0" rtl="0" algn="just">
              <a:lnSpc>
                <a:spcPct val="100000"/>
              </a:lnSpc>
              <a:spcBef>
                <a:spcPts val="0"/>
              </a:spcBef>
              <a:spcAft>
                <a:spcPts val="0"/>
              </a:spcAft>
              <a:buNone/>
            </a:pPr>
            <a:r>
              <a:rPr b="0" i="0" lang="en" sz="1600" u="none" cap="none" strike="noStrike">
                <a:solidFill>
                  <a:schemeClr val="dk1"/>
                </a:solidFill>
                <a:latin typeface="Arial"/>
                <a:ea typeface="Arial"/>
                <a:cs typeface="Arial"/>
                <a:sym typeface="Arial"/>
              </a:rPr>
              <a:t>Topic - importance and benefits of local farming/production in terms of the whole supply chain.</a:t>
            </a:r>
            <a:endParaRPr>
              <a:solidFill>
                <a:schemeClr val="dk1"/>
              </a:solidFill>
            </a:endParaRPr>
          </a:p>
          <a:p>
            <a:pPr indent="0" lvl="0" marL="279400" marR="0" rtl="0" algn="just">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285750" lvl="0" marL="565150" marR="0" rtl="0" algn="just">
              <a:lnSpc>
                <a:spcPct val="100000"/>
              </a:lnSpc>
              <a:spcBef>
                <a:spcPts val="0"/>
              </a:spcBef>
              <a:spcAft>
                <a:spcPts val="0"/>
              </a:spcAft>
              <a:buClr>
                <a:schemeClr val="dk1"/>
              </a:buClr>
              <a:buSzPts val="1600"/>
              <a:buFont typeface="Arial"/>
              <a:buChar char="-"/>
            </a:pPr>
            <a:r>
              <a:rPr b="0" i="0" lang="en" sz="1600" u="none" cap="none" strike="noStrike">
                <a:solidFill>
                  <a:schemeClr val="dk1"/>
                </a:solidFill>
                <a:latin typeface="Arial"/>
                <a:ea typeface="Arial"/>
                <a:cs typeface="Arial"/>
                <a:sym typeface="Arial"/>
              </a:rPr>
              <a:t>How does buying locally grown food, can help sustain local economy?</a:t>
            </a:r>
            <a:endParaRPr>
              <a:solidFill>
                <a:schemeClr val="dk1"/>
              </a:solidFill>
            </a:endParaRPr>
          </a:p>
          <a:p>
            <a:pPr indent="-184150" lvl="0" marL="565150" marR="0" rtl="0" algn="just">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285750" lvl="0" marL="565150" marR="0" rtl="0" algn="just">
              <a:lnSpc>
                <a:spcPct val="100000"/>
              </a:lnSpc>
              <a:spcBef>
                <a:spcPts val="0"/>
              </a:spcBef>
              <a:spcAft>
                <a:spcPts val="0"/>
              </a:spcAft>
              <a:buClr>
                <a:schemeClr val="dk1"/>
              </a:buClr>
              <a:buSzPts val="1600"/>
              <a:buFont typeface="Arial"/>
              <a:buChar char="-"/>
            </a:pPr>
            <a:r>
              <a:rPr b="0" i="0" lang="en" sz="1600" u="none" cap="none" strike="noStrike">
                <a:solidFill>
                  <a:schemeClr val="dk1"/>
                </a:solidFill>
                <a:latin typeface="Arial"/>
                <a:ea typeface="Arial"/>
                <a:cs typeface="Arial"/>
                <a:sym typeface="Arial"/>
              </a:rPr>
              <a:t>Are there social and community benefits of buying local food?</a:t>
            </a:r>
            <a:endParaRPr>
              <a:solidFill>
                <a:schemeClr val="dk1"/>
              </a:solidFill>
            </a:endParaRPr>
          </a:p>
          <a:p>
            <a:pPr indent="-184150" lvl="0" marL="565150" marR="0" rtl="0" algn="just">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285750" lvl="0" marL="565150" marR="0" rtl="0" algn="just">
              <a:lnSpc>
                <a:spcPct val="100000"/>
              </a:lnSpc>
              <a:spcBef>
                <a:spcPts val="0"/>
              </a:spcBef>
              <a:spcAft>
                <a:spcPts val="0"/>
              </a:spcAft>
              <a:buClr>
                <a:schemeClr val="dk1"/>
              </a:buClr>
              <a:buSzPts val="1600"/>
              <a:buFont typeface="Arial"/>
              <a:buChar char="-"/>
            </a:pPr>
            <a:r>
              <a:rPr b="0" i="0" lang="en" sz="1600" u="none" cap="none" strike="noStrike">
                <a:solidFill>
                  <a:schemeClr val="dk1"/>
                </a:solidFill>
                <a:latin typeface="Arial"/>
                <a:ea typeface="Arial"/>
                <a:cs typeface="Arial"/>
                <a:sym typeface="Arial"/>
              </a:rPr>
              <a:t>Do you know any examples of where and how you can buy local food?</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rPr b="0" i="0" lang="en" sz="1600" u="none" cap="none" strike="noStrike">
                <a:solidFill>
                  <a:srgbClr val="3FA635"/>
                </a:solidFill>
                <a:latin typeface="Arial"/>
                <a:ea typeface="Arial"/>
                <a:cs typeface="Arial"/>
                <a:sym typeface="Arial"/>
              </a:rPr>
              <a:t>Choose one subtopic and discuss it in a group.</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1" i="0" sz="1600" u="sng"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25,297 Food Manufacturing Plant Illustrations &amp;amp; Clip Art - iStock" id="201" name="Google Shape;201;p5"/>
          <p:cNvPicPr preferRelativeResize="0"/>
          <p:nvPr/>
        </p:nvPicPr>
        <p:blipFill rotWithShape="1">
          <a:blip r:embed="rId5">
            <a:alphaModFix/>
          </a:blip>
          <a:srcRect b="7714" l="3787" r="5252" t="6032"/>
          <a:stretch/>
        </p:blipFill>
        <p:spPr>
          <a:xfrm>
            <a:off x="5562464" y="806824"/>
            <a:ext cx="3433472" cy="32558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cxnSp>
        <p:nvCxnSpPr>
          <p:cNvPr id="206" name="Google Shape;206;p26"/>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207" name="Google Shape;207;p26"/>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208" name="Google Shape;208;p26"/>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209" name="Google Shape;209;p26"/>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210" name="Google Shape;210;p26"/>
          <p:cNvSpPr txBox="1"/>
          <p:nvPr/>
        </p:nvSpPr>
        <p:spPr>
          <a:xfrm>
            <a:off x="610490" y="154085"/>
            <a:ext cx="8228700" cy="366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Avoiding high-mile farm food: producing local</a:t>
            </a:r>
            <a:endParaRPr b="1" i="0" sz="18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latin typeface="Arial"/>
                <a:ea typeface="Arial"/>
                <a:cs typeface="Arial"/>
                <a:sym typeface="Arial"/>
              </a:rPr>
              <a:t>By reducing “food miles“—how far your food must be transported—you can reduce environmental damage. </a:t>
            </a:r>
            <a:endParaRPr b="0" i="0" sz="1400" u="none" cap="none" strike="noStrike">
              <a:solidFill>
                <a:schemeClr val="dk1"/>
              </a:solidFill>
              <a:latin typeface="Arial"/>
              <a:ea typeface="Arial"/>
              <a:cs typeface="Arial"/>
              <a:sym typeface="Arial"/>
            </a:endParaRPr>
          </a:p>
          <a:p>
            <a:pPr indent="-171450" lvl="0" marL="40005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latin typeface="Arial"/>
                <a:ea typeface="Arial"/>
                <a:cs typeface="Arial"/>
                <a:sym typeface="Arial"/>
              </a:rPr>
              <a:t>Fossil fuels are burned over the long distances that food often travels, releasing the carbon dioxide, sulfur dioxide, particulate matter, and other pollutants that contribute to global climate change, acid rain, smog, and local air pollution. </a:t>
            </a:r>
            <a:endParaRPr>
              <a:solidFill>
                <a:schemeClr val="dk1"/>
              </a:solidFill>
            </a:endParaRPr>
          </a:p>
          <a:p>
            <a:pPr indent="-171450" lvl="0" marL="40005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latin typeface="Arial"/>
                <a:ea typeface="Arial"/>
                <a:cs typeface="Arial"/>
                <a:sym typeface="Arial"/>
              </a:rPr>
              <a:t>Local farmers supply food to local caterers, institutions therefore needing more staff. Workers can buy services and goods from local entrepreneurs. Cash flows occur in one region.</a:t>
            </a:r>
            <a:endParaRPr b="0" i="0" sz="1400" u="none" cap="none" strike="noStrike">
              <a:solidFill>
                <a:schemeClr val="dk1"/>
              </a:solidFill>
              <a:latin typeface="Arial"/>
              <a:ea typeface="Arial"/>
              <a:cs typeface="Arial"/>
              <a:sym typeface="Arial"/>
            </a:endParaRPr>
          </a:p>
          <a:p>
            <a:pPr indent="-171450" lvl="0" marL="40005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latin typeface="Arial"/>
              <a:ea typeface="Arial"/>
              <a:cs typeface="Arial"/>
              <a:sym typeface="Arial"/>
            </a:endParaRPr>
          </a:p>
          <a:p>
            <a:pPr indent="-285750" lvl="0" marL="40005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latin typeface="Arial"/>
                <a:ea typeface="Arial"/>
                <a:cs typeface="Arial"/>
                <a:sym typeface="Arial"/>
              </a:rPr>
              <a:t>In the interests of sustainable farming and nature conservation, food production should be based on food grown in the region, as this reduces traffic and supports local business.</a:t>
            </a:r>
            <a:endParaRPr b="0" i="0" sz="1400" u="none" cap="none" strike="noStrike">
              <a:solidFill>
                <a:schemeClr val="dk1"/>
              </a:solidFill>
              <a:latin typeface="Arial"/>
              <a:ea typeface="Arial"/>
              <a:cs typeface="Arial"/>
              <a:sym typeface="Arial"/>
            </a:endParaRPr>
          </a:p>
          <a:p>
            <a:pPr indent="0" lvl="0" marL="457200" marR="0" rtl="0" algn="l">
              <a:lnSpc>
                <a:spcPct val="90000"/>
              </a:lnSpc>
              <a:spcBef>
                <a:spcPts val="750"/>
              </a:spcBef>
              <a:spcAft>
                <a:spcPts val="0"/>
              </a:spcAft>
              <a:buClr>
                <a:srgbClr val="000000"/>
              </a:buClr>
              <a:buSzPts val="1600"/>
              <a:buFont typeface="Arial"/>
              <a:buNone/>
            </a:pPr>
            <a:r>
              <a:t/>
            </a:r>
            <a:endParaRPr b="0" i="0" sz="1600" u="none" cap="none" strike="noStrike">
              <a:solidFill>
                <a:srgbClr val="4C4C4C"/>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dk1"/>
              </a:solidFill>
              <a:highlight>
                <a:schemeClr val="lt1"/>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1" name="Google Shape;211;p26"/>
          <p:cNvGrpSpPr/>
          <p:nvPr/>
        </p:nvGrpSpPr>
        <p:grpSpPr>
          <a:xfrm>
            <a:off x="1292235" y="3587072"/>
            <a:ext cx="6156453" cy="1285377"/>
            <a:chOff x="1292235" y="3587072"/>
            <a:chExt cx="6156453" cy="1285377"/>
          </a:xfrm>
        </p:grpSpPr>
        <p:pic>
          <p:nvPicPr>
            <p:cNvPr id="212" name="Google Shape;212;p26"/>
            <p:cNvPicPr preferRelativeResize="0"/>
            <p:nvPr/>
          </p:nvPicPr>
          <p:blipFill rotWithShape="1">
            <a:blip r:embed="rId5">
              <a:alphaModFix/>
            </a:blip>
            <a:srcRect b="0" l="0" r="0" t="0"/>
            <a:stretch/>
          </p:blipFill>
          <p:spPr>
            <a:xfrm>
              <a:off x="1292235" y="3587072"/>
              <a:ext cx="6115775" cy="1285377"/>
            </a:xfrm>
            <a:prstGeom prst="rect">
              <a:avLst/>
            </a:prstGeom>
            <a:noFill/>
            <a:ln>
              <a:noFill/>
            </a:ln>
          </p:spPr>
        </p:pic>
        <p:sp>
          <p:nvSpPr>
            <p:cNvPr id="213" name="Google Shape;213;p26"/>
            <p:cNvSpPr/>
            <p:nvPr/>
          </p:nvSpPr>
          <p:spPr>
            <a:xfrm>
              <a:off x="1364864" y="4345089"/>
              <a:ext cx="666070" cy="29284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000" u="none" cap="none" strike="noStrike">
                  <a:solidFill>
                    <a:srgbClr val="00A4EA"/>
                  </a:solidFill>
                  <a:latin typeface="Arial"/>
                  <a:ea typeface="Arial"/>
                  <a:cs typeface="Arial"/>
                  <a:sym typeface="Arial"/>
                </a:rPr>
                <a:t>Farming</a:t>
              </a:r>
              <a:endParaRPr/>
            </a:p>
          </p:txBody>
        </p:sp>
        <p:sp>
          <p:nvSpPr>
            <p:cNvPr id="214" name="Google Shape;214;p26"/>
            <p:cNvSpPr/>
            <p:nvPr/>
          </p:nvSpPr>
          <p:spPr>
            <a:xfrm>
              <a:off x="2255021" y="4316901"/>
              <a:ext cx="926456" cy="349228"/>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000" u="none" cap="none" strike="noStrike">
                  <a:solidFill>
                    <a:srgbClr val="00A4EA"/>
                  </a:solidFill>
                  <a:latin typeface="Arial"/>
                  <a:ea typeface="Arial"/>
                  <a:cs typeface="Arial"/>
                  <a:sym typeface="Arial"/>
                </a:rPr>
                <a:t>Post harvesting</a:t>
              </a:r>
              <a:endParaRPr/>
            </a:p>
          </p:txBody>
        </p:sp>
        <p:sp>
          <p:nvSpPr>
            <p:cNvPr id="215" name="Google Shape;215;p26"/>
            <p:cNvSpPr/>
            <p:nvPr/>
          </p:nvSpPr>
          <p:spPr>
            <a:xfrm>
              <a:off x="3334099" y="4345100"/>
              <a:ext cx="926400" cy="2928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000" u="none" cap="none" strike="noStrike">
                  <a:solidFill>
                    <a:srgbClr val="00A4EA"/>
                  </a:solidFill>
                  <a:latin typeface="Arial"/>
                  <a:ea typeface="Arial"/>
                  <a:cs typeface="Arial"/>
                  <a:sym typeface="Arial"/>
                </a:rPr>
                <a:t>Processing</a:t>
              </a:r>
              <a:endParaRPr/>
            </a:p>
          </p:txBody>
        </p:sp>
        <p:sp>
          <p:nvSpPr>
            <p:cNvPr id="216" name="Google Shape;216;p26"/>
            <p:cNvSpPr/>
            <p:nvPr/>
          </p:nvSpPr>
          <p:spPr>
            <a:xfrm>
              <a:off x="4404250" y="4345089"/>
              <a:ext cx="926455" cy="29284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000" u="none" cap="none" strike="noStrike">
                  <a:solidFill>
                    <a:srgbClr val="00A4EA"/>
                  </a:solidFill>
                  <a:latin typeface="Arial"/>
                  <a:ea typeface="Arial"/>
                  <a:cs typeface="Arial"/>
                  <a:sym typeface="Arial"/>
                </a:rPr>
                <a:t>Distribution</a:t>
              </a:r>
              <a:endParaRPr/>
            </a:p>
          </p:txBody>
        </p:sp>
        <p:sp>
          <p:nvSpPr>
            <p:cNvPr id="217" name="Google Shape;217;p26"/>
            <p:cNvSpPr/>
            <p:nvPr/>
          </p:nvSpPr>
          <p:spPr>
            <a:xfrm>
              <a:off x="5706523" y="4345089"/>
              <a:ext cx="666070" cy="29284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000" u="none" cap="none" strike="noStrike">
                  <a:solidFill>
                    <a:srgbClr val="00A4EA"/>
                  </a:solidFill>
                  <a:latin typeface="Arial"/>
                  <a:ea typeface="Arial"/>
                  <a:cs typeface="Arial"/>
                  <a:sym typeface="Arial"/>
                </a:rPr>
                <a:t>Retail</a:t>
              </a:r>
              <a:endParaRPr/>
            </a:p>
          </p:txBody>
        </p:sp>
        <p:sp>
          <p:nvSpPr>
            <p:cNvPr id="218" name="Google Shape;218;p26"/>
            <p:cNvSpPr/>
            <p:nvPr/>
          </p:nvSpPr>
          <p:spPr>
            <a:xfrm>
              <a:off x="6596680" y="4316885"/>
              <a:ext cx="852008" cy="29284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000" u="none" cap="none" strike="noStrike">
                  <a:solidFill>
                    <a:srgbClr val="00A4EA"/>
                  </a:solidFill>
                  <a:latin typeface="Arial"/>
                  <a:ea typeface="Arial"/>
                  <a:cs typeface="Arial"/>
                  <a:sym typeface="Arial"/>
                </a:rPr>
                <a:t>Consumer</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7"/>
          <p:cNvSpPr txBox="1"/>
          <p:nvPr/>
        </p:nvSpPr>
        <p:spPr>
          <a:xfrm>
            <a:off x="1082489" y="104967"/>
            <a:ext cx="7863974"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1800" u="none" cap="none" strike="noStrike">
                <a:solidFill>
                  <a:srgbClr val="00A4EA"/>
                </a:solidFill>
                <a:latin typeface="Arial"/>
                <a:ea typeface="Arial"/>
                <a:cs typeface="Arial"/>
                <a:sym typeface="Arial"/>
              </a:rPr>
              <a:t>Functions in agrofood chains</a:t>
            </a:r>
            <a:endParaRPr/>
          </a:p>
        </p:txBody>
      </p:sp>
      <p:grpSp>
        <p:nvGrpSpPr>
          <p:cNvPr id="224" name="Google Shape;224;p27"/>
          <p:cNvGrpSpPr/>
          <p:nvPr/>
        </p:nvGrpSpPr>
        <p:grpSpPr>
          <a:xfrm>
            <a:off x="197537" y="154076"/>
            <a:ext cx="8960863" cy="4991874"/>
            <a:chOff x="197537" y="154076"/>
            <a:chExt cx="8960863" cy="4991874"/>
          </a:xfrm>
        </p:grpSpPr>
        <p:cxnSp>
          <p:nvCxnSpPr>
            <p:cNvPr id="225" name="Google Shape;225;p27"/>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226" name="Google Shape;226;p27"/>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227" name="Google Shape;227;p27"/>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228" name="Google Shape;228;p27"/>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229" name="Google Shape;229;p27"/>
            <p:cNvSpPr txBox="1"/>
            <p:nvPr/>
          </p:nvSpPr>
          <p:spPr>
            <a:xfrm>
              <a:off x="997637" y="559467"/>
              <a:ext cx="786397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400" u="none" cap="none" strike="noStrike">
                  <a:solidFill>
                    <a:srgbClr val="41A936"/>
                  </a:solidFill>
                  <a:latin typeface="Arial"/>
                  <a:ea typeface="Arial"/>
                  <a:cs typeface="Arial"/>
                  <a:sym typeface="Arial"/>
                </a:rPr>
                <a:t>General representation</a:t>
              </a:r>
              <a:endParaRPr b="0" i="0" sz="1400" u="none" cap="none" strike="noStrike">
                <a:solidFill>
                  <a:srgbClr val="41A936"/>
                </a:solidFill>
                <a:latin typeface="Arial"/>
                <a:ea typeface="Arial"/>
                <a:cs typeface="Arial"/>
                <a:sym typeface="Arial"/>
              </a:endParaRPr>
            </a:p>
          </p:txBody>
        </p:sp>
        <p:grpSp>
          <p:nvGrpSpPr>
            <p:cNvPr id="230" name="Google Shape;230;p27"/>
            <p:cNvGrpSpPr/>
            <p:nvPr/>
          </p:nvGrpSpPr>
          <p:grpSpPr>
            <a:xfrm>
              <a:off x="1015364" y="1036847"/>
              <a:ext cx="7846248" cy="482671"/>
              <a:chOff x="1015364" y="1036847"/>
              <a:chExt cx="7846248" cy="482671"/>
            </a:xfrm>
          </p:grpSpPr>
          <p:sp>
            <p:nvSpPr>
              <p:cNvPr id="231" name="Google Shape;231;p27"/>
              <p:cNvSpPr/>
              <p:nvPr/>
            </p:nvSpPr>
            <p:spPr>
              <a:xfrm>
                <a:off x="1015364" y="1040418"/>
                <a:ext cx="777327" cy="479100"/>
              </a:xfrm>
              <a:prstGeom prst="rect">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FARMER</a:t>
                </a:r>
                <a:endParaRPr/>
              </a:p>
            </p:txBody>
          </p:sp>
          <p:sp>
            <p:nvSpPr>
              <p:cNvPr id="232" name="Google Shape;232;p27"/>
              <p:cNvSpPr/>
              <p:nvPr/>
            </p:nvSpPr>
            <p:spPr>
              <a:xfrm>
                <a:off x="2010335" y="1040418"/>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First processing</a:t>
                </a:r>
                <a:endParaRPr b="0" i="0" sz="800" u="none" cap="none" strike="noStrike">
                  <a:solidFill>
                    <a:schemeClr val="lt1"/>
                  </a:solidFill>
                  <a:latin typeface="Arial"/>
                  <a:ea typeface="Arial"/>
                  <a:cs typeface="Arial"/>
                  <a:sym typeface="Arial"/>
                </a:endParaRPr>
              </a:p>
            </p:txBody>
          </p:sp>
          <p:sp>
            <p:nvSpPr>
              <p:cNvPr id="233" name="Google Shape;233;p27"/>
              <p:cNvSpPr/>
              <p:nvPr/>
            </p:nvSpPr>
            <p:spPr>
              <a:xfrm>
                <a:off x="297107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Intermediation and transportation</a:t>
                </a:r>
                <a:endParaRPr b="0" i="0" sz="800" u="none" cap="none" strike="noStrike">
                  <a:solidFill>
                    <a:schemeClr val="lt1"/>
                  </a:solidFill>
                  <a:latin typeface="Arial"/>
                  <a:ea typeface="Arial"/>
                  <a:cs typeface="Arial"/>
                  <a:sym typeface="Arial"/>
                </a:endParaRPr>
              </a:p>
            </p:txBody>
          </p:sp>
          <p:sp>
            <p:nvSpPr>
              <p:cNvPr id="234" name="Google Shape;234;p27"/>
              <p:cNvSpPr/>
              <p:nvPr/>
            </p:nvSpPr>
            <p:spPr>
              <a:xfrm>
                <a:off x="391504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Processing</a:t>
                </a:r>
                <a:endParaRPr b="0" i="0" sz="800" u="none" cap="none" strike="noStrike">
                  <a:solidFill>
                    <a:schemeClr val="lt1"/>
                  </a:solidFill>
                  <a:latin typeface="Arial"/>
                  <a:ea typeface="Arial"/>
                  <a:cs typeface="Arial"/>
                  <a:sym typeface="Arial"/>
                </a:endParaRPr>
              </a:p>
            </p:txBody>
          </p:sp>
          <p:sp>
            <p:nvSpPr>
              <p:cNvPr id="235" name="Google Shape;235;p27"/>
              <p:cNvSpPr/>
              <p:nvPr/>
            </p:nvSpPr>
            <p:spPr>
              <a:xfrm>
                <a:off x="485901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Storage</a:t>
                </a:r>
                <a:endParaRPr b="0" i="0" sz="800" u="none" cap="none" strike="noStrike">
                  <a:solidFill>
                    <a:schemeClr val="lt1"/>
                  </a:solidFill>
                  <a:latin typeface="Arial"/>
                  <a:ea typeface="Arial"/>
                  <a:cs typeface="Arial"/>
                  <a:sym typeface="Arial"/>
                </a:endParaRPr>
              </a:p>
            </p:txBody>
          </p:sp>
          <p:sp>
            <p:nvSpPr>
              <p:cNvPr id="236" name="Google Shape;236;p27"/>
              <p:cNvSpPr/>
              <p:nvPr/>
            </p:nvSpPr>
            <p:spPr>
              <a:xfrm>
                <a:off x="5805013"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Intermediation and transportation</a:t>
                </a:r>
                <a:endParaRPr b="0" i="0" sz="800" u="none" cap="none" strike="noStrike">
                  <a:solidFill>
                    <a:schemeClr val="lt1"/>
                  </a:solidFill>
                  <a:latin typeface="Arial"/>
                  <a:ea typeface="Arial"/>
                  <a:cs typeface="Arial"/>
                  <a:sym typeface="Arial"/>
                </a:endParaRPr>
              </a:p>
            </p:txBody>
          </p:sp>
          <p:sp>
            <p:nvSpPr>
              <p:cNvPr id="237" name="Google Shape;237;p27"/>
              <p:cNvSpPr/>
              <p:nvPr/>
            </p:nvSpPr>
            <p:spPr>
              <a:xfrm>
                <a:off x="6751009"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Distribution</a:t>
                </a:r>
                <a:endParaRPr b="0" i="0" sz="800" u="none" cap="none" strike="noStrike">
                  <a:solidFill>
                    <a:schemeClr val="lt1"/>
                  </a:solidFill>
                  <a:latin typeface="Arial"/>
                  <a:ea typeface="Arial"/>
                  <a:cs typeface="Arial"/>
                  <a:sym typeface="Arial"/>
                </a:endParaRPr>
              </a:p>
            </p:txBody>
          </p:sp>
          <p:sp>
            <p:nvSpPr>
              <p:cNvPr id="238" name="Google Shape;238;p27"/>
              <p:cNvSpPr/>
              <p:nvPr/>
            </p:nvSpPr>
            <p:spPr>
              <a:xfrm>
                <a:off x="7857676" y="1036847"/>
                <a:ext cx="1003936" cy="479100"/>
              </a:xfrm>
              <a:prstGeom prst="rect">
                <a:avLst/>
              </a:prstGeom>
              <a:solidFill>
                <a:srgbClr val="009D6C"/>
              </a:solidFill>
              <a:ln cap="flat" cmpd="sng" w="25400">
                <a:solidFill>
                  <a:srgbClr val="009D6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Consumer</a:t>
                </a:r>
                <a:endParaRPr b="0" i="0" sz="1100" u="none" cap="none" strike="noStrike">
                  <a:solidFill>
                    <a:schemeClr val="lt1"/>
                  </a:solidFill>
                  <a:latin typeface="Arial"/>
                  <a:ea typeface="Arial"/>
                  <a:cs typeface="Arial"/>
                  <a:sym typeface="Arial"/>
                </a:endParaRPr>
              </a:p>
            </p:txBody>
          </p:sp>
          <p:sp>
            <p:nvSpPr>
              <p:cNvPr id="239" name="Google Shape;239;p27"/>
              <p:cNvSpPr/>
              <p:nvPr/>
            </p:nvSpPr>
            <p:spPr>
              <a:xfrm>
                <a:off x="1809448" y="1192571"/>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0" name="Google Shape;240;p27"/>
              <p:cNvSpPr/>
              <p:nvPr/>
            </p:nvSpPr>
            <p:spPr>
              <a:xfrm>
                <a:off x="2783546" y="1197379"/>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1" name="Google Shape;241;p27"/>
              <p:cNvSpPr/>
              <p:nvPr/>
            </p:nvSpPr>
            <p:spPr>
              <a:xfrm>
                <a:off x="3739661"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2" name="Google Shape;242;p27"/>
              <p:cNvSpPr/>
              <p:nvPr/>
            </p:nvSpPr>
            <p:spPr>
              <a:xfrm>
                <a:off x="4672914" y="1180568"/>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3" name="Google Shape;243;p27"/>
              <p:cNvSpPr/>
              <p:nvPr/>
            </p:nvSpPr>
            <p:spPr>
              <a:xfrm>
                <a:off x="5636344" y="1152801"/>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4" name="Google Shape;244;p27"/>
              <p:cNvSpPr/>
              <p:nvPr/>
            </p:nvSpPr>
            <p:spPr>
              <a:xfrm>
                <a:off x="6566879"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5" name="Google Shape;245;p27"/>
              <p:cNvSpPr/>
              <p:nvPr/>
            </p:nvSpPr>
            <p:spPr>
              <a:xfrm>
                <a:off x="7528336"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246" name="Google Shape;246;p27"/>
            <p:cNvSpPr txBox="1"/>
            <p:nvPr/>
          </p:nvSpPr>
          <p:spPr>
            <a:xfrm>
              <a:off x="1015363" y="1668638"/>
              <a:ext cx="784624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400" u="none" cap="none" strike="noStrike">
                  <a:solidFill>
                    <a:srgbClr val="41A936"/>
                  </a:solidFill>
                  <a:latin typeface="Arial"/>
                  <a:ea typeface="Arial"/>
                  <a:cs typeface="Arial"/>
                  <a:sym typeface="Arial"/>
                </a:rPr>
                <a:t>Farmers market model </a:t>
              </a:r>
              <a:endParaRPr/>
            </a:p>
          </p:txBody>
        </p:sp>
        <p:grpSp>
          <p:nvGrpSpPr>
            <p:cNvPr id="247" name="Google Shape;247;p27"/>
            <p:cNvGrpSpPr/>
            <p:nvPr/>
          </p:nvGrpSpPr>
          <p:grpSpPr>
            <a:xfrm>
              <a:off x="1015362" y="2509105"/>
              <a:ext cx="7846248" cy="482671"/>
              <a:chOff x="1015364" y="1036847"/>
              <a:chExt cx="7846248" cy="482671"/>
            </a:xfrm>
          </p:grpSpPr>
          <p:sp>
            <p:nvSpPr>
              <p:cNvPr id="248" name="Google Shape;248;p27"/>
              <p:cNvSpPr/>
              <p:nvPr/>
            </p:nvSpPr>
            <p:spPr>
              <a:xfrm>
                <a:off x="1015364" y="1040418"/>
                <a:ext cx="777327" cy="479100"/>
              </a:xfrm>
              <a:prstGeom prst="rect">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FARMER</a:t>
                </a:r>
                <a:endParaRPr/>
              </a:p>
            </p:txBody>
          </p:sp>
          <p:sp>
            <p:nvSpPr>
              <p:cNvPr id="249" name="Google Shape;249;p27"/>
              <p:cNvSpPr/>
              <p:nvPr/>
            </p:nvSpPr>
            <p:spPr>
              <a:xfrm>
                <a:off x="2010335" y="1040418"/>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First processing</a:t>
                </a:r>
                <a:endParaRPr b="0" i="0" sz="800" u="none" cap="none" strike="noStrike">
                  <a:solidFill>
                    <a:schemeClr val="lt1"/>
                  </a:solidFill>
                  <a:latin typeface="Arial"/>
                  <a:ea typeface="Arial"/>
                  <a:cs typeface="Arial"/>
                  <a:sym typeface="Arial"/>
                </a:endParaRPr>
              </a:p>
            </p:txBody>
          </p:sp>
          <p:sp>
            <p:nvSpPr>
              <p:cNvPr id="250" name="Google Shape;250;p27"/>
              <p:cNvSpPr/>
              <p:nvPr/>
            </p:nvSpPr>
            <p:spPr>
              <a:xfrm>
                <a:off x="297107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Intermediation and transportation</a:t>
                </a:r>
                <a:endParaRPr b="0" i="0" sz="800" u="none" cap="none" strike="noStrike">
                  <a:solidFill>
                    <a:schemeClr val="lt1"/>
                  </a:solidFill>
                  <a:latin typeface="Arial"/>
                  <a:ea typeface="Arial"/>
                  <a:cs typeface="Arial"/>
                  <a:sym typeface="Arial"/>
                </a:endParaRPr>
              </a:p>
            </p:txBody>
          </p:sp>
          <p:sp>
            <p:nvSpPr>
              <p:cNvPr id="251" name="Google Shape;251;p27"/>
              <p:cNvSpPr/>
              <p:nvPr/>
            </p:nvSpPr>
            <p:spPr>
              <a:xfrm>
                <a:off x="391504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Processing</a:t>
                </a:r>
                <a:endParaRPr b="0" i="0" sz="800" u="none" cap="none" strike="noStrike">
                  <a:solidFill>
                    <a:schemeClr val="lt1"/>
                  </a:solidFill>
                  <a:latin typeface="Arial"/>
                  <a:ea typeface="Arial"/>
                  <a:cs typeface="Arial"/>
                  <a:sym typeface="Arial"/>
                </a:endParaRPr>
              </a:p>
            </p:txBody>
          </p:sp>
          <p:sp>
            <p:nvSpPr>
              <p:cNvPr id="252" name="Google Shape;252;p27"/>
              <p:cNvSpPr/>
              <p:nvPr/>
            </p:nvSpPr>
            <p:spPr>
              <a:xfrm>
                <a:off x="485901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Storage</a:t>
                </a:r>
                <a:endParaRPr b="0" i="0" sz="800" u="none" cap="none" strike="noStrike">
                  <a:solidFill>
                    <a:schemeClr val="lt1"/>
                  </a:solidFill>
                  <a:latin typeface="Arial"/>
                  <a:ea typeface="Arial"/>
                  <a:cs typeface="Arial"/>
                  <a:sym typeface="Arial"/>
                </a:endParaRPr>
              </a:p>
            </p:txBody>
          </p:sp>
          <p:sp>
            <p:nvSpPr>
              <p:cNvPr id="253" name="Google Shape;253;p27"/>
              <p:cNvSpPr/>
              <p:nvPr/>
            </p:nvSpPr>
            <p:spPr>
              <a:xfrm>
                <a:off x="5805013"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Intermediation and transportation</a:t>
                </a:r>
                <a:endParaRPr b="0" i="0" sz="800" u="none" cap="none" strike="noStrike">
                  <a:solidFill>
                    <a:schemeClr val="lt1"/>
                  </a:solidFill>
                  <a:latin typeface="Arial"/>
                  <a:ea typeface="Arial"/>
                  <a:cs typeface="Arial"/>
                  <a:sym typeface="Arial"/>
                </a:endParaRPr>
              </a:p>
            </p:txBody>
          </p:sp>
          <p:sp>
            <p:nvSpPr>
              <p:cNvPr id="254" name="Google Shape;254;p27"/>
              <p:cNvSpPr/>
              <p:nvPr/>
            </p:nvSpPr>
            <p:spPr>
              <a:xfrm>
                <a:off x="6751009"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Distribution</a:t>
                </a:r>
                <a:endParaRPr b="0" i="0" sz="800" u="none" cap="none" strike="noStrike">
                  <a:solidFill>
                    <a:schemeClr val="lt1"/>
                  </a:solidFill>
                  <a:latin typeface="Arial"/>
                  <a:ea typeface="Arial"/>
                  <a:cs typeface="Arial"/>
                  <a:sym typeface="Arial"/>
                </a:endParaRPr>
              </a:p>
            </p:txBody>
          </p:sp>
          <p:sp>
            <p:nvSpPr>
              <p:cNvPr id="255" name="Google Shape;255;p27"/>
              <p:cNvSpPr/>
              <p:nvPr/>
            </p:nvSpPr>
            <p:spPr>
              <a:xfrm>
                <a:off x="7857676" y="1036847"/>
                <a:ext cx="1003936" cy="479100"/>
              </a:xfrm>
              <a:prstGeom prst="rect">
                <a:avLst/>
              </a:prstGeom>
              <a:solidFill>
                <a:srgbClr val="009D6C"/>
              </a:solidFill>
              <a:ln cap="flat" cmpd="sng" w="25400">
                <a:solidFill>
                  <a:srgbClr val="009D6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Consumer</a:t>
                </a:r>
                <a:endParaRPr b="0" i="0" sz="1100" u="none" cap="none" strike="noStrike">
                  <a:solidFill>
                    <a:schemeClr val="lt1"/>
                  </a:solidFill>
                  <a:latin typeface="Arial"/>
                  <a:ea typeface="Arial"/>
                  <a:cs typeface="Arial"/>
                  <a:sym typeface="Arial"/>
                </a:endParaRPr>
              </a:p>
            </p:txBody>
          </p:sp>
          <p:sp>
            <p:nvSpPr>
              <p:cNvPr id="256" name="Google Shape;256;p27"/>
              <p:cNvSpPr/>
              <p:nvPr/>
            </p:nvSpPr>
            <p:spPr>
              <a:xfrm>
                <a:off x="1809448" y="1192571"/>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7" name="Google Shape;257;p27"/>
              <p:cNvSpPr/>
              <p:nvPr/>
            </p:nvSpPr>
            <p:spPr>
              <a:xfrm>
                <a:off x="2783546" y="1197379"/>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8" name="Google Shape;258;p27"/>
              <p:cNvSpPr/>
              <p:nvPr/>
            </p:nvSpPr>
            <p:spPr>
              <a:xfrm>
                <a:off x="3739661"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9" name="Google Shape;259;p27"/>
              <p:cNvSpPr/>
              <p:nvPr/>
            </p:nvSpPr>
            <p:spPr>
              <a:xfrm>
                <a:off x="4672914" y="1180568"/>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0" name="Google Shape;260;p27"/>
              <p:cNvSpPr/>
              <p:nvPr/>
            </p:nvSpPr>
            <p:spPr>
              <a:xfrm>
                <a:off x="5636344" y="1152801"/>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1" name="Google Shape;261;p27"/>
              <p:cNvSpPr/>
              <p:nvPr/>
            </p:nvSpPr>
            <p:spPr>
              <a:xfrm>
                <a:off x="6566879"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2" name="Google Shape;262;p27"/>
              <p:cNvSpPr/>
              <p:nvPr/>
            </p:nvSpPr>
            <p:spPr>
              <a:xfrm>
                <a:off x="7528336"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263" name="Google Shape;263;p27"/>
            <p:cNvSpPr/>
            <p:nvPr/>
          </p:nvSpPr>
          <p:spPr>
            <a:xfrm>
              <a:off x="1373691" y="2215137"/>
              <a:ext cx="5377316" cy="272065"/>
            </a:xfrm>
            <a:prstGeom prst="bentArrow">
              <a:avLst>
                <a:gd fmla="val 25000" name="adj1"/>
                <a:gd fmla="val 25000" name="adj2"/>
                <a:gd fmla="val 50000" name="adj3"/>
                <a:gd fmla="val 43750" name="adj4"/>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64" name="Google Shape;264;p27"/>
            <p:cNvSpPr/>
            <p:nvPr/>
          </p:nvSpPr>
          <p:spPr>
            <a:xfrm rot="10800000">
              <a:off x="7104211" y="3009718"/>
              <a:ext cx="1350971" cy="267834"/>
            </a:xfrm>
            <a:prstGeom prst="bentArrow">
              <a:avLst>
                <a:gd fmla="val 25000" name="adj1"/>
                <a:gd fmla="val 42572" name="adj2"/>
                <a:gd fmla="val 32531" name="adj3"/>
                <a:gd fmla="val 43750" name="adj4"/>
              </a:avLst>
            </a:prstGeom>
            <a:solidFill>
              <a:srgbClr val="009D6C"/>
            </a:solidFill>
            <a:ln cap="flat" cmpd="sng" w="25400">
              <a:solidFill>
                <a:srgbClr val="009D6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65" name="Google Shape;265;p27"/>
            <p:cNvSpPr txBox="1"/>
            <p:nvPr/>
          </p:nvSpPr>
          <p:spPr>
            <a:xfrm>
              <a:off x="1023462" y="3263715"/>
              <a:ext cx="7838148"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1400" u="none" cap="none" strike="noStrike">
                  <a:solidFill>
                    <a:srgbClr val="41A936"/>
                  </a:solidFill>
                  <a:latin typeface="Arial"/>
                  <a:ea typeface="Arial"/>
                  <a:cs typeface="Arial"/>
                  <a:sym typeface="Arial"/>
                </a:rPr>
                <a:t>Pick-your-own model</a:t>
              </a:r>
              <a:endParaRPr b="0" i="0" sz="1400" u="none" cap="none" strike="noStrike">
                <a:solidFill>
                  <a:srgbClr val="41A936"/>
                </a:solidFill>
                <a:latin typeface="Arial"/>
                <a:ea typeface="Arial"/>
                <a:cs typeface="Arial"/>
                <a:sym typeface="Arial"/>
              </a:endParaRPr>
            </a:p>
          </p:txBody>
        </p:sp>
        <p:grpSp>
          <p:nvGrpSpPr>
            <p:cNvPr id="266" name="Google Shape;266;p27"/>
            <p:cNvGrpSpPr/>
            <p:nvPr/>
          </p:nvGrpSpPr>
          <p:grpSpPr>
            <a:xfrm>
              <a:off x="997637" y="3879308"/>
              <a:ext cx="7846248" cy="482671"/>
              <a:chOff x="1015364" y="1036847"/>
              <a:chExt cx="7846248" cy="482671"/>
            </a:xfrm>
          </p:grpSpPr>
          <p:sp>
            <p:nvSpPr>
              <p:cNvPr id="267" name="Google Shape;267;p27"/>
              <p:cNvSpPr/>
              <p:nvPr/>
            </p:nvSpPr>
            <p:spPr>
              <a:xfrm>
                <a:off x="1015364" y="1040418"/>
                <a:ext cx="777327" cy="479100"/>
              </a:xfrm>
              <a:prstGeom prst="rect">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FARMER</a:t>
                </a:r>
                <a:endParaRPr/>
              </a:p>
            </p:txBody>
          </p:sp>
          <p:sp>
            <p:nvSpPr>
              <p:cNvPr id="268" name="Google Shape;268;p27"/>
              <p:cNvSpPr/>
              <p:nvPr/>
            </p:nvSpPr>
            <p:spPr>
              <a:xfrm>
                <a:off x="2010335" y="1040418"/>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First processing</a:t>
                </a:r>
                <a:endParaRPr b="0" i="0" sz="800" u="none" cap="none" strike="noStrike">
                  <a:solidFill>
                    <a:schemeClr val="lt1"/>
                  </a:solidFill>
                  <a:latin typeface="Arial"/>
                  <a:ea typeface="Arial"/>
                  <a:cs typeface="Arial"/>
                  <a:sym typeface="Arial"/>
                </a:endParaRPr>
              </a:p>
            </p:txBody>
          </p:sp>
          <p:sp>
            <p:nvSpPr>
              <p:cNvPr id="269" name="Google Shape;269;p27"/>
              <p:cNvSpPr/>
              <p:nvPr/>
            </p:nvSpPr>
            <p:spPr>
              <a:xfrm>
                <a:off x="297107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Intermediation and transportation</a:t>
                </a:r>
                <a:endParaRPr b="0" i="0" sz="800" u="none" cap="none" strike="noStrike">
                  <a:solidFill>
                    <a:schemeClr val="lt1"/>
                  </a:solidFill>
                  <a:latin typeface="Arial"/>
                  <a:ea typeface="Arial"/>
                  <a:cs typeface="Arial"/>
                  <a:sym typeface="Arial"/>
                </a:endParaRPr>
              </a:p>
            </p:txBody>
          </p:sp>
          <p:sp>
            <p:nvSpPr>
              <p:cNvPr id="270" name="Google Shape;270;p27"/>
              <p:cNvSpPr/>
              <p:nvPr/>
            </p:nvSpPr>
            <p:spPr>
              <a:xfrm>
                <a:off x="391504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Processing</a:t>
                </a:r>
                <a:endParaRPr b="0" i="0" sz="800" u="none" cap="none" strike="noStrike">
                  <a:solidFill>
                    <a:schemeClr val="lt1"/>
                  </a:solidFill>
                  <a:latin typeface="Arial"/>
                  <a:ea typeface="Arial"/>
                  <a:cs typeface="Arial"/>
                  <a:sym typeface="Arial"/>
                </a:endParaRPr>
              </a:p>
            </p:txBody>
          </p:sp>
          <p:sp>
            <p:nvSpPr>
              <p:cNvPr id="271" name="Google Shape;271;p27"/>
              <p:cNvSpPr/>
              <p:nvPr/>
            </p:nvSpPr>
            <p:spPr>
              <a:xfrm>
                <a:off x="4859017"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Storage</a:t>
                </a:r>
                <a:endParaRPr b="0" i="0" sz="800" u="none" cap="none" strike="noStrike">
                  <a:solidFill>
                    <a:schemeClr val="lt1"/>
                  </a:solidFill>
                  <a:latin typeface="Arial"/>
                  <a:ea typeface="Arial"/>
                  <a:cs typeface="Arial"/>
                  <a:sym typeface="Arial"/>
                </a:endParaRPr>
              </a:p>
            </p:txBody>
          </p:sp>
          <p:sp>
            <p:nvSpPr>
              <p:cNvPr id="272" name="Google Shape;272;p27"/>
              <p:cNvSpPr/>
              <p:nvPr/>
            </p:nvSpPr>
            <p:spPr>
              <a:xfrm>
                <a:off x="5805013"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Intermediation and transportation</a:t>
                </a:r>
                <a:endParaRPr b="0" i="0" sz="800" u="none" cap="none" strike="noStrike">
                  <a:solidFill>
                    <a:schemeClr val="lt1"/>
                  </a:solidFill>
                  <a:latin typeface="Arial"/>
                  <a:ea typeface="Arial"/>
                  <a:cs typeface="Arial"/>
                  <a:sym typeface="Arial"/>
                </a:endParaRPr>
              </a:p>
            </p:txBody>
          </p:sp>
          <p:sp>
            <p:nvSpPr>
              <p:cNvPr id="273" name="Google Shape;273;p27"/>
              <p:cNvSpPr/>
              <p:nvPr/>
            </p:nvSpPr>
            <p:spPr>
              <a:xfrm>
                <a:off x="6751009" y="1036847"/>
                <a:ext cx="777327" cy="479100"/>
              </a:xfrm>
              <a:prstGeom prst="roundRect">
                <a:avLst>
                  <a:gd fmla="val 16667" name="adj"/>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lt1"/>
                    </a:solidFill>
                    <a:latin typeface="Arial"/>
                    <a:ea typeface="Arial"/>
                    <a:cs typeface="Arial"/>
                    <a:sym typeface="Arial"/>
                  </a:rPr>
                  <a:t>Distribution</a:t>
                </a:r>
                <a:endParaRPr b="0" i="0" sz="800" u="none" cap="none" strike="noStrike">
                  <a:solidFill>
                    <a:schemeClr val="lt1"/>
                  </a:solidFill>
                  <a:latin typeface="Arial"/>
                  <a:ea typeface="Arial"/>
                  <a:cs typeface="Arial"/>
                  <a:sym typeface="Arial"/>
                </a:endParaRPr>
              </a:p>
            </p:txBody>
          </p:sp>
          <p:sp>
            <p:nvSpPr>
              <p:cNvPr id="274" name="Google Shape;274;p27"/>
              <p:cNvSpPr/>
              <p:nvPr/>
            </p:nvSpPr>
            <p:spPr>
              <a:xfrm>
                <a:off x="7857676" y="1036847"/>
                <a:ext cx="1003936" cy="479100"/>
              </a:xfrm>
              <a:prstGeom prst="rect">
                <a:avLst/>
              </a:prstGeom>
              <a:solidFill>
                <a:srgbClr val="009D6C"/>
              </a:solidFill>
              <a:ln cap="flat" cmpd="sng" w="25400">
                <a:solidFill>
                  <a:srgbClr val="009D6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100" u="none" cap="none" strike="noStrike">
                    <a:solidFill>
                      <a:schemeClr val="lt1"/>
                    </a:solidFill>
                    <a:latin typeface="Arial"/>
                    <a:ea typeface="Arial"/>
                    <a:cs typeface="Arial"/>
                    <a:sym typeface="Arial"/>
                  </a:rPr>
                  <a:t>Consumer</a:t>
                </a:r>
                <a:endParaRPr b="0" i="0" sz="1100" u="none" cap="none" strike="noStrike">
                  <a:solidFill>
                    <a:schemeClr val="lt1"/>
                  </a:solidFill>
                  <a:latin typeface="Arial"/>
                  <a:ea typeface="Arial"/>
                  <a:cs typeface="Arial"/>
                  <a:sym typeface="Arial"/>
                </a:endParaRPr>
              </a:p>
            </p:txBody>
          </p:sp>
          <p:sp>
            <p:nvSpPr>
              <p:cNvPr id="275" name="Google Shape;275;p27"/>
              <p:cNvSpPr/>
              <p:nvPr/>
            </p:nvSpPr>
            <p:spPr>
              <a:xfrm>
                <a:off x="1809448" y="1192571"/>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6" name="Google Shape;276;p27"/>
              <p:cNvSpPr/>
              <p:nvPr/>
            </p:nvSpPr>
            <p:spPr>
              <a:xfrm>
                <a:off x="2783546" y="1197379"/>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7" name="Google Shape;277;p27"/>
              <p:cNvSpPr/>
              <p:nvPr/>
            </p:nvSpPr>
            <p:spPr>
              <a:xfrm>
                <a:off x="3739661"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8" name="Google Shape;278;p27"/>
              <p:cNvSpPr/>
              <p:nvPr/>
            </p:nvSpPr>
            <p:spPr>
              <a:xfrm>
                <a:off x="4672914" y="1180568"/>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9" name="Google Shape;279;p27"/>
              <p:cNvSpPr/>
              <p:nvPr/>
            </p:nvSpPr>
            <p:spPr>
              <a:xfrm>
                <a:off x="5636344" y="1152801"/>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0" name="Google Shape;280;p27"/>
              <p:cNvSpPr/>
              <p:nvPr/>
            </p:nvSpPr>
            <p:spPr>
              <a:xfrm>
                <a:off x="6566879"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1" name="Google Shape;281;p27"/>
              <p:cNvSpPr/>
              <p:nvPr/>
            </p:nvSpPr>
            <p:spPr>
              <a:xfrm>
                <a:off x="7528336" y="1177446"/>
                <a:ext cx="184130" cy="197522"/>
              </a:xfrm>
              <a:prstGeom prst="rightArrow">
                <a:avLst>
                  <a:gd fmla="val 50000" name="adj1"/>
                  <a:gd fmla="val 68258" name="adj2"/>
                </a:avLst>
              </a:prstGeom>
              <a:solidFill>
                <a:srgbClr val="954C86"/>
              </a:solidFill>
              <a:ln cap="flat" cmpd="sng" w="25400">
                <a:solidFill>
                  <a:srgbClr val="954C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282" name="Google Shape;282;p27"/>
            <p:cNvSpPr/>
            <p:nvPr/>
          </p:nvSpPr>
          <p:spPr>
            <a:xfrm>
              <a:off x="1311088" y="3681786"/>
              <a:ext cx="691145" cy="197522"/>
            </a:xfrm>
            <a:prstGeom prst="bentArrow">
              <a:avLst>
                <a:gd fmla="val 25000" name="adj1"/>
                <a:gd fmla="val 45424" name="adj2"/>
                <a:gd fmla="val 50000" name="adj3"/>
                <a:gd fmla="val 43750" name="adj4"/>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83" name="Google Shape;283;p27"/>
            <p:cNvSpPr/>
            <p:nvPr/>
          </p:nvSpPr>
          <p:spPr>
            <a:xfrm rot="10800000">
              <a:off x="1817547" y="4358406"/>
              <a:ext cx="6586864" cy="342495"/>
            </a:xfrm>
            <a:prstGeom prst="bentArrow">
              <a:avLst>
                <a:gd fmla="val 25000" name="adj1"/>
                <a:gd fmla="val 25000" name="adj2"/>
                <a:gd fmla="val 25000" name="adj3"/>
                <a:gd fmla="val 43750" name="adj4"/>
              </a:avLst>
            </a:prstGeom>
            <a:solidFill>
              <a:srgbClr val="009D6C"/>
            </a:solidFill>
            <a:ln cap="flat" cmpd="sng" w="25400">
              <a:solidFill>
                <a:srgbClr val="009D6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cxnSp>
        <p:nvCxnSpPr>
          <p:cNvPr id="288" name="Google Shape;288;p28"/>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289" name="Google Shape;289;p28"/>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290" name="Google Shape;290;p28"/>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sp>
        <p:nvSpPr>
          <p:cNvPr id="291" name="Google Shape;291;p28"/>
          <p:cNvSpPr txBox="1"/>
          <p:nvPr/>
        </p:nvSpPr>
        <p:spPr>
          <a:xfrm>
            <a:off x="1057554" y="486872"/>
            <a:ext cx="7863974"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1800" u="none" cap="none" strike="noStrike">
                <a:solidFill>
                  <a:srgbClr val="00A4EA"/>
                </a:solidFill>
                <a:latin typeface="Arial"/>
                <a:ea typeface="Arial"/>
                <a:cs typeface="Arial"/>
                <a:sym typeface="Arial"/>
              </a:rPr>
              <a:t>Value added in the food chain in million EUR – EU Member States</a:t>
            </a:r>
            <a:endParaRPr/>
          </a:p>
        </p:txBody>
      </p:sp>
      <p:sp>
        <p:nvSpPr>
          <p:cNvPr id="292" name="Google Shape;292;p28"/>
          <p:cNvSpPr txBox="1"/>
          <p:nvPr/>
        </p:nvSpPr>
        <p:spPr>
          <a:xfrm>
            <a:off x="1065654" y="1005151"/>
            <a:ext cx="721428"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900" u="none" cap="none" strike="noStrike">
                <a:solidFill>
                  <a:srgbClr val="634F66"/>
                </a:solidFill>
                <a:latin typeface="Arial"/>
                <a:ea typeface="Arial"/>
                <a:cs typeface="Arial"/>
                <a:sym typeface="Arial"/>
              </a:rPr>
              <a:t>mln. EUR</a:t>
            </a:r>
            <a:endParaRPr b="0" i="0" sz="900" u="none" cap="none" strike="noStrike">
              <a:solidFill>
                <a:srgbClr val="634F66"/>
              </a:solidFill>
              <a:latin typeface="Arial"/>
              <a:ea typeface="Arial"/>
              <a:cs typeface="Arial"/>
              <a:sym typeface="Arial"/>
            </a:endParaRPr>
          </a:p>
        </p:txBody>
      </p:sp>
      <p:sp>
        <p:nvSpPr>
          <p:cNvPr id="293" name="Google Shape;293;p28"/>
          <p:cNvSpPr txBox="1"/>
          <p:nvPr/>
        </p:nvSpPr>
        <p:spPr>
          <a:xfrm>
            <a:off x="2791360" y="995659"/>
            <a:ext cx="721428"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900" u="none" cap="none" strike="noStrike">
                <a:solidFill>
                  <a:srgbClr val="634F66"/>
                </a:solidFill>
                <a:latin typeface="Arial"/>
                <a:ea typeface="Arial"/>
                <a:cs typeface="Arial"/>
                <a:sym typeface="Arial"/>
              </a:rPr>
              <a:t>mln. EUR</a:t>
            </a:r>
            <a:endParaRPr b="0" i="0" sz="900" u="none" cap="none" strike="noStrike">
              <a:solidFill>
                <a:srgbClr val="634F66"/>
              </a:solidFill>
              <a:latin typeface="Arial"/>
              <a:ea typeface="Arial"/>
              <a:cs typeface="Arial"/>
              <a:sym typeface="Arial"/>
            </a:endParaRPr>
          </a:p>
        </p:txBody>
      </p:sp>
      <p:grpSp>
        <p:nvGrpSpPr>
          <p:cNvPr id="294" name="Google Shape;294;p28"/>
          <p:cNvGrpSpPr/>
          <p:nvPr/>
        </p:nvGrpSpPr>
        <p:grpSpPr>
          <a:xfrm>
            <a:off x="1057554" y="1040418"/>
            <a:ext cx="7870345" cy="4040282"/>
            <a:chOff x="1057554" y="1040418"/>
            <a:chExt cx="7870345" cy="4040282"/>
          </a:xfrm>
        </p:grpSpPr>
        <p:pic>
          <p:nvPicPr>
            <p:cNvPr id="295" name="Google Shape;295;p28"/>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pic>
          <p:nvPicPr>
            <p:cNvPr id="296" name="Google Shape;296;p28"/>
            <p:cNvPicPr preferRelativeResize="0"/>
            <p:nvPr/>
          </p:nvPicPr>
          <p:blipFill rotWithShape="1">
            <a:blip r:embed="rId5">
              <a:alphaModFix/>
            </a:blip>
            <a:srcRect b="0" l="0" r="0" t="0"/>
            <a:stretch/>
          </p:blipFill>
          <p:spPr>
            <a:xfrm>
              <a:off x="1057554" y="1195206"/>
              <a:ext cx="7653786" cy="2367207"/>
            </a:xfrm>
            <a:prstGeom prst="rect">
              <a:avLst/>
            </a:prstGeom>
            <a:noFill/>
            <a:ln>
              <a:noFill/>
            </a:ln>
          </p:spPr>
        </p:pic>
        <p:grpSp>
          <p:nvGrpSpPr>
            <p:cNvPr id="297" name="Google Shape;297;p28"/>
            <p:cNvGrpSpPr/>
            <p:nvPr/>
          </p:nvGrpSpPr>
          <p:grpSpPr>
            <a:xfrm>
              <a:off x="1176618" y="3738282"/>
              <a:ext cx="329453" cy="1025681"/>
              <a:chOff x="1176618" y="3738282"/>
              <a:chExt cx="329453" cy="1025681"/>
            </a:xfrm>
          </p:grpSpPr>
          <p:sp>
            <p:nvSpPr>
              <p:cNvPr id="298" name="Google Shape;298;p28"/>
              <p:cNvSpPr/>
              <p:nvPr/>
            </p:nvSpPr>
            <p:spPr>
              <a:xfrm>
                <a:off x="1176618" y="3738282"/>
                <a:ext cx="329453" cy="163133"/>
              </a:xfrm>
              <a:prstGeom prst="rect">
                <a:avLst/>
              </a:prstGeom>
              <a:solidFill>
                <a:srgbClr val="CD1709"/>
              </a:solidFill>
              <a:ln cap="flat" cmpd="sng" w="25400">
                <a:solidFill>
                  <a:srgbClr val="CD17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9" name="Google Shape;299;p28"/>
              <p:cNvSpPr/>
              <p:nvPr/>
            </p:nvSpPr>
            <p:spPr>
              <a:xfrm>
                <a:off x="1176618" y="4025798"/>
                <a:ext cx="329453" cy="163133"/>
              </a:xfrm>
              <a:prstGeom prst="rect">
                <a:avLst/>
              </a:prstGeom>
              <a:solidFill>
                <a:srgbClr val="4BACC6"/>
              </a:solidFill>
              <a:ln cap="flat" cmpd="sng" w="25400">
                <a:solidFill>
                  <a:srgbClr val="4BACC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0" name="Google Shape;300;p28"/>
              <p:cNvSpPr/>
              <p:nvPr/>
            </p:nvSpPr>
            <p:spPr>
              <a:xfrm>
                <a:off x="1176618" y="4313314"/>
                <a:ext cx="329453" cy="163133"/>
              </a:xfrm>
              <a:prstGeom prst="rect">
                <a:avLst/>
              </a:prstGeom>
              <a:solidFill>
                <a:srgbClr val="FFFF00"/>
              </a:solidFill>
              <a:ln cap="flat" cmpd="sng" w="2540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1" name="Google Shape;301;p28"/>
              <p:cNvSpPr/>
              <p:nvPr/>
            </p:nvSpPr>
            <p:spPr>
              <a:xfrm>
                <a:off x="1176618" y="4600830"/>
                <a:ext cx="329453" cy="163133"/>
              </a:xfrm>
              <a:prstGeom prst="rect">
                <a:avLst/>
              </a:prstGeom>
              <a:solidFill>
                <a:srgbClr val="92D050"/>
              </a:solid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02" name="Google Shape;302;p28"/>
            <p:cNvSpPr txBox="1"/>
            <p:nvPr/>
          </p:nvSpPr>
          <p:spPr>
            <a:xfrm>
              <a:off x="1506071" y="3678776"/>
              <a:ext cx="4229100"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050" u="none" cap="none" strike="noStrike">
                  <a:solidFill>
                    <a:srgbClr val="000000"/>
                  </a:solidFill>
                  <a:latin typeface="Arial"/>
                  <a:ea typeface="Arial"/>
                  <a:cs typeface="Arial"/>
                  <a:sym typeface="Arial"/>
                </a:rPr>
                <a:t>Food and baverage consumer services</a:t>
              </a:r>
              <a:endParaRPr/>
            </a:p>
          </p:txBody>
        </p:sp>
        <p:sp>
          <p:nvSpPr>
            <p:cNvPr id="303" name="Google Shape;303;p28"/>
            <p:cNvSpPr txBox="1"/>
            <p:nvPr/>
          </p:nvSpPr>
          <p:spPr>
            <a:xfrm>
              <a:off x="1506071" y="3968933"/>
              <a:ext cx="4229100"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050" u="none" cap="none" strike="noStrike">
                  <a:solidFill>
                    <a:srgbClr val="000000"/>
                  </a:solidFill>
                  <a:latin typeface="Arial"/>
                  <a:ea typeface="Arial"/>
                  <a:cs typeface="Arial"/>
                  <a:sym typeface="Arial"/>
                </a:rPr>
                <a:t>Food and baverage manufactering</a:t>
              </a:r>
              <a:endParaRPr b="0" i="0" sz="1050" u="none" cap="none" strike="noStrike">
                <a:solidFill>
                  <a:srgbClr val="000000"/>
                </a:solidFill>
                <a:latin typeface="Arial"/>
                <a:ea typeface="Arial"/>
                <a:cs typeface="Arial"/>
                <a:sym typeface="Arial"/>
              </a:endParaRPr>
            </a:p>
          </p:txBody>
        </p:sp>
        <p:sp>
          <p:nvSpPr>
            <p:cNvPr id="304" name="Google Shape;304;p28"/>
            <p:cNvSpPr txBox="1"/>
            <p:nvPr/>
          </p:nvSpPr>
          <p:spPr>
            <a:xfrm>
              <a:off x="1506071" y="4289793"/>
              <a:ext cx="4229100"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050" u="none" cap="none" strike="noStrike">
                  <a:solidFill>
                    <a:srgbClr val="000000"/>
                  </a:solidFill>
                  <a:latin typeface="Arial"/>
                  <a:ea typeface="Arial"/>
                  <a:cs typeface="Arial"/>
                  <a:sym typeface="Arial"/>
                </a:rPr>
                <a:t>Food and baverage distribution</a:t>
              </a:r>
              <a:endParaRPr b="0" i="0" sz="1050" u="none" cap="none" strike="noStrike">
                <a:solidFill>
                  <a:srgbClr val="000000"/>
                </a:solidFill>
                <a:latin typeface="Arial"/>
                <a:ea typeface="Arial"/>
                <a:cs typeface="Arial"/>
                <a:sym typeface="Arial"/>
              </a:endParaRPr>
            </a:p>
          </p:txBody>
        </p:sp>
        <p:sp>
          <p:nvSpPr>
            <p:cNvPr id="305" name="Google Shape;305;p28"/>
            <p:cNvSpPr txBox="1"/>
            <p:nvPr/>
          </p:nvSpPr>
          <p:spPr>
            <a:xfrm>
              <a:off x="1506071" y="4558330"/>
              <a:ext cx="4229100"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050" u="none" cap="none" strike="noStrike">
                  <a:solidFill>
                    <a:srgbClr val="000000"/>
                  </a:solidFill>
                  <a:latin typeface="Arial"/>
                  <a:ea typeface="Arial"/>
                  <a:cs typeface="Arial"/>
                  <a:sym typeface="Arial"/>
                </a:rPr>
                <a:t>Primary producers</a:t>
              </a:r>
              <a:endParaRPr b="0" i="0" sz="1050" u="none" cap="none" strike="noStrike">
                <a:solidFill>
                  <a:srgbClr val="000000"/>
                </a:solidFill>
                <a:latin typeface="Arial"/>
                <a:ea typeface="Arial"/>
                <a:cs typeface="Arial"/>
                <a:sym typeface="Arial"/>
              </a:endParaRPr>
            </a:p>
          </p:txBody>
        </p:sp>
        <p:sp>
          <p:nvSpPr>
            <p:cNvPr id="306" name="Google Shape;306;p28"/>
            <p:cNvSpPr txBox="1"/>
            <p:nvPr/>
          </p:nvSpPr>
          <p:spPr>
            <a:xfrm>
              <a:off x="6132954" y="1040418"/>
              <a:ext cx="721428"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900" u="none" cap="none" strike="noStrike">
                  <a:solidFill>
                    <a:srgbClr val="634F66"/>
                  </a:solidFill>
                  <a:latin typeface="Arial"/>
                  <a:ea typeface="Arial"/>
                  <a:cs typeface="Arial"/>
                  <a:sym typeface="Arial"/>
                </a:rPr>
                <a:t>mln. EUR</a:t>
              </a:r>
              <a:endParaRPr b="0" i="0" sz="900" u="none" cap="none" strike="noStrike">
                <a:solidFill>
                  <a:srgbClr val="634F66"/>
                </a:solidFill>
                <a:latin typeface="Arial"/>
                <a:ea typeface="Arial"/>
                <a:cs typeface="Arial"/>
                <a:sym typeface="Arial"/>
              </a:endParaRPr>
            </a:p>
          </p:txBody>
        </p:sp>
        <p:sp>
          <p:nvSpPr>
            <p:cNvPr id="307" name="Google Shape;307;p28"/>
            <p:cNvSpPr txBox="1"/>
            <p:nvPr/>
          </p:nvSpPr>
          <p:spPr>
            <a:xfrm>
              <a:off x="7134036" y="3510982"/>
              <a:ext cx="833346"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900" u="none" cap="none" strike="noStrike">
                  <a:solidFill>
                    <a:srgbClr val="634F66"/>
                  </a:solidFill>
                  <a:latin typeface="Arial"/>
                  <a:ea typeface="Arial"/>
                  <a:cs typeface="Arial"/>
                  <a:sym typeface="Arial"/>
                </a:rPr>
                <a:t>EU member</a:t>
              </a:r>
              <a:endParaRPr b="0" i="0" sz="900" u="none" cap="none" strike="noStrike">
                <a:solidFill>
                  <a:srgbClr val="634F66"/>
                </a:solidFill>
                <a:latin typeface="Arial"/>
                <a:ea typeface="Arial"/>
                <a:cs typeface="Arial"/>
                <a:sym typeface="Arial"/>
              </a:endParaRPr>
            </a:p>
          </p:txBody>
        </p:sp>
        <p:sp>
          <p:nvSpPr>
            <p:cNvPr id="308" name="Google Shape;308;p28"/>
            <p:cNvSpPr txBox="1"/>
            <p:nvPr/>
          </p:nvSpPr>
          <p:spPr>
            <a:xfrm>
              <a:off x="4467774" y="3467145"/>
              <a:ext cx="833346"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900" u="none" cap="none" strike="noStrike">
                  <a:solidFill>
                    <a:srgbClr val="634F66"/>
                  </a:solidFill>
                  <a:latin typeface="Arial"/>
                  <a:ea typeface="Arial"/>
                  <a:cs typeface="Arial"/>
                  <a:sym typeface="Arial"/>
                </a:rPr>
                <a:t>EU member</a:t>
              </a:r>
              <a:endParaRPr b="0" i="0" sz="900" u="none" cap="none" strike="noStrike">
                <a:solidFill>
                  <a:srgbClr val="634F66"/>
                </a:solidFill>
                <a:latin typeface="Arial"/>
                <a:ea typeface="Arial"/>
                <a:cs typeface="Arial"/>
                <a:sym typeface="Arial"/>
              </a:endParaRPr>
            </a:p>
          </p:txBody>
        </p:sp>
        <p:sp>
          <p:nvSpPr>
            <p:cNvPr id="309" name="Google Shape;309;p28"/>
            <p:cNvSpPr txBox="1"/>
            <p:nvPr/>
          </p:nvSpPr>
          <p:spPr>
            <a:xfrm>
              <a:off x="1898932" y="3470008"/>
              <a:ext cx="833346"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900" u="none" cap="none" strike="noStrike">
                  <a:solidFill>
                    <a:srgbClr val="634F66"/>
                  </a:solidFill>
                  <a:latin typeface="Arial"/>
                  <a:ea typeface="Arial"/>
                  <a:cs typeface="Arial"/>
                  <a:sym typeface="Arial"/>
                </a:rPr>
                <a:t>EU member</a:t>
              </a:r>
              <a:endParaRPr b="0" i="0" sz="900" u="none" cap="none" strike="noStrike">
                <a:solidFill>
                  <a:srgbClr val="634F66"/>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cxnSp>
        <p:nvCxnSpPr>
          <p:cNvPr id="314" name="Google Shape;314;p29"/>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315" name="Google Shape;315;p29"/>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316" name="Google Shape;316;p29"/>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317" name="Google Shape;317;p29"/>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318" name="Google Shape;318;p29"/>
          <p:cNvSpPr txBox="1"/>
          <p:nvPr/>
        </p:nvSpPr>
        <p:spPr>
          <a:xfrm>
            <a:off x="1132949" y="247425"/>
            <a:ext cx="7876579"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319" name="Google Shape;319;p29"/>
          <p:cNvSpPr txBox="1"/>
          <p:nvPr/>
        </p:nvSpPr>
        <p:spPr>
          <a:xfrm>
            <a:off x="754269" y="22459"/>
            <a:ext cx="5402401" cy="2859813"/>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Urban Farming</a:t>
            </a:r>
            <a:endParaRPr b="1" i="0" sz="18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Urban farming is the practice of cultivating, processing, and distributing food in or around urban areas.</a:t>
            </a:r>
            <a:endParaRPr b="0" i="0" sz="1400" u="none" cap="none" strike="noStrike">
              <a:solidFill>
                <a:schemeClr val="dk1"/>
              </a:solidFill>
              <a:highlight>
                <a:schemeClr val="lt1"/>
              </a:highlight>
              <a:latin typeface="Arial"/>
              <a:ea typeface="Arial"/>
              <a:cs typeface="Arial"/>
              <a:sym typeface="Arial"/>
            </a:endParaRPr>
          </a:p>
          <a:p>
            <a:pPr indent="-228600" lvl="0" marL="45720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Urban agriculture has become a means to increase access to locally grown food and a way of reintroducing the public to the many aspects of food.</a:t>
            </a:r>
            <a:endParaRPr>
              <a:solidFill>
                <a:schemeClr val="dk1"/>
              </a:solidFill>
            </a:endParaRPr>
          </a:p>
          <a:p>
            <a:pPr indent="-228600" lvl="0" marL="45720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Urban farming is not necessarily associated with big businesses.</a:t>
            </a:r>
            <a:endParaRPr b="0" i="0" sz="1400" u="none" cap="none" strike="noStrike">
              <a:solidFill>
                <a:schemeClr val="dk1"/>
              </a:solidFill>
              <a:highlight>
                <a:schemeClr val="lt1"/>
              </a:highlight>
              <a:latin typeface="Arial"/>
              <a:ea typeface="Arial"/>
              <a:cs typeface="Arial"/>
              <a:sym typeface="Arial"/>
            </a:endParaRPr>
          </a:p>
          <a:p>
            <a:pPr indent="-228600" lvl="0" marL="45720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Using aquaponic or hydroponic systems, food is grown on roofs in small areas from which food is supplied to local restaurants and other traders.</a:t>
            </a:r>
            <a:endParaRPr b="0" i="0" sz="1400" u="none" cap="none" strike="noStrike">
              <a:solidFill>
                <a:schemeClr val="dk1"/>
              </a:solidFill>
              <a:highlight>
                <a:schemeClr val="lt1"/>
              </a:highlight>
              <a:latin typeface="Arial"/>
              <a:ea typeface="Arial"/>
              <a:cs typeface="Arial"/>
              <a:sym typeface="Arial"/>
            </a:endParaRPr>
          </a:p>
          <a:p>
            <a:pPr indent="-228600" lvl="0" marL="45720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It encourages the creation of new businesses, uses rainwater for watering crops, supplies seasonal food, and involves community participation.</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0" name="Google Shape;320;p29"/>
          <p:cNvPicPr preferRelativeResize="0"/>
          <p:nvPr/>
        </p:nvPicPr>
        <p:blipFill rotWithShape="1">
          <a:blip r:embed="rId5">
            <a:alphaModFix/>
          </a:blip>
          <a:srcRect b="0" l="0" r="0" t="0"/>
          <a:stretch/>
        </p:blipFill>
        <p:spPr>
          <a:xfrm>
            <a:off x="6450490" y="3334330"/>
            <a:ext cx="2583333" cy="1291667"/>
          </a:xfrm>
          <a:prstGeom prst="rect">
            <a:avLst/>
          </a:prstGeom>
          <a:noFill/>
          <a:ln>
            <a:noFill/>
          </a:ln>
        </p:spPr>
      </p:pic>
      <p:pic>
        <p:nvPicPr>
          <p:cNvPr id="321" name="Google Shape;321;p29"/>
          <p:cNvPicPr preferRelativeResize="0"/>
          <p:nvPr/>
        </p:nvPicPr>
        <p:blipFill rotWithShape="1">
          <a:blip r:embed="rId6">
            <a:alphaModFix/>
          </a:blip>
          <a:srcRect b="9710" l="0" r="10730" t="0"/>
          <a:stretch/>
        </p:blipFill>
        <p:spPr>
          <a:xfrm>
            <a:off x="6450489" y="1772274"/>
            <a:ext cx="2560583" cy="1457238"/>
          </a:xfrm>
          <a:prstGeom prst="rect">
            <a:avLst/>
          </a:prstGeom>
          <a:noFill/>
          <a:ln>
            <a:noFill/>
          </a:ln>
        </p:spPr>
      </p:pic>
      <p:pic>
        <p:nvPicPr>
          <p:cNvPr id="322" name="Google Shape;322;p29"/>
          <p:cNvPicPr preferRelativeResize="0"/>
          <p:nvPr/>
        </p:nvPicPr>
        <p:blipFill rotWithShape="1">
          <a:blip r:embed="rId7">
            <a:alphaModFix/>
          </a:blip>
          <a:srcRect b="0" l="0" r="0" t="10581"/>
          <a:stretch/>
        </p:blipFill>
        <p:spPr>
          <a:xfrm>
            <a:off x="6448945" y="191220"/>
            <a:ext cx="2560583" cy="152750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cxnSp>
        <p:nvCxnSpPr>
          <p:cNvPr id="327" name="Google Shape;327;p30"/>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328" name="Google Shape;328;p30"/>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329" name="Google Shape;329;p30"/>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330" name="Google Shape;330;p30"/>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331" name="Google Shape;331;p30"/>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332" name="Google Shape;332;p30"/>
          <p:cNvSpPr txBox="1"/>
          <p:nvPr/>
        </p:nvSpPr>
        <p:spPr>
          <a:xfrm>
            <a:off x="781109" y="105812"/>
            <a:ext cx="4838385" cy="4584375"/>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Case Study - urban agricultural parks</a:t>
            </a:r>
            <a:endParaRPr b="1" i="0" sz="1800" u="sng" cap="none" strike="noStrike">
              <a:solidFill>
                <a:schemeClr val="dk1"/>
              </a:solidFill>
              <a:highlight>
                <a:srgbClr val="FFFFFF"/>
              </a:highlight>
              <a:latin typeface="Arial"/>
              <a:ea typeface="Arial"/>
              <a:cs typeface="Arial"/>
              <a:sym typeface="Arial"/>
            </a:endParaRPr>
          </a:p>
          <a:p>
            <a:pPr indent="0" lvl="0" marL="114300" marR="0" rtl="0" algn="just">
              <a:lnSpc>
                <a:spcPct val="100000"/>
              </a:lnSpc>
              <a:spcBef>
                <a:spcPts val="0"/>
              </a:spcBef>
              <a:spcAft>
                <a:spcPts val="0"/>
              </a:spcAft>
              <a:buNone/>
            </a:pPr>
            <a:r>
              <a:t/>
            </a:r>
            <a:endParaRPr b="0" i="0" sz="1600" u="none" cap="none" strike="noStrike">
              <a:solidFill>
                <a:schemeClr val="dk1"/>
              </a:solidFill>
              <a:highlight>
                <a:schemeClr val="lt1"/>
              </a:highlight>
              <a:latin typeface="Arial"/>
              <a:ea typeface="Arial"/>
              <a:cs typeface="Arial"/>
              <a:sym typeface="Arial"/>
            </a:endParaRPr>
          </a:p>
          <a:p>
            <a:pPr indent="-285750" lvl="0" marL="285750" marR="0" rtl="0" algn="l">
              <a:lnSpc>
                <a:spcPct val="115000"/>
              </a:lnSpc>
              <a:spcBef>
                <a:spcPts val="0"/>
              </a:spcBef>
              <a:spcAft>
                <a:spcPts val="0"/>
              </a:spcAft>
              <a:buClr>
                <a:schemeClr val="dk1"/>
              </a:buClr>
              <a:buSzPts val="1450"/>
              <a:buFont typeface="Arial"/>
              <a:buChar char="•"/>
            </a:pPr>
            <a:r>
              <a:rPr b="0" i="0" lang="en" sz="1400" u="none" cap="none" strike="noStrike">
                <a:solidFill>
                  <a:schemeClr val="dk1"/>
                </a:solidFill>
                <a:highlight>
                  <a:srgbClr val="FFFFFF"/>
                </a:highlight>
                <a:latin typeface="Arial"/>
                <a:ea typeface="Arial"/>
                <a:cs typeface="Arial"/>
                <a:sym typeface="Arial"/>
              </a:rPr>
              <a:t>These are the kind of parks that make up agriculture. These parks not only protect the soil, but also produce food, promote “Km 0”, which is available to suburban residents.</a:t>
            </a:r>
            <a:endParaRPr b="0" i="0" sz="1400" u="none" cap="none" strike="noStrike">
              <a:solidFill>
                <a:schemeClr val="dk1"/>
              </a:solidFill>
              <a:highlight>
                <a:srgbClr val="FFFFFF"/>
              </a:highlight>
              <a:latin typeface="Arial"/>
              <a:ea typeface="Arial"/>
              <a:cs typeface="Arial"/>
              <a:sym typeface="Arial"/>
            </a:endParaRPr>
          </a:p>
          <a:p>
            <a:pPr indent="-193675" lvl="0" marL="285750" marR="0" rtl="0" algn="l">
              <a:lnSpc>
                <a:spcPct val="115000"/>
              </a:lnSpc>
              <a:spcBef>
                <a:spcPts val="0"/>
              </a:spcBef>
              <a:spcAft>
                <a:spcPts val="0"/>
              </a:spcAft>
              <a:buClr>
                <a:srgbClr val="000000"/>
              </a:buClr>
              <a:buSzPts val="1450"/>
              <a:buFont typeface="Arial"/>
              <a:buNone/>
            </a:pPr>
            <a:r>
              <a:t/>
            </a:r>
            <a:endParaRPr b="0" i="0" sz="1400" u="none" cap="none" strike="noStrike">
              <a:solidFill>
                <a:schemeClr val="dk1"/>
              </a:solidFill>
              <a:highlight>
                <a:srgbClr val="FFFFFF"/>
              </a:highlight>
              <a:latin typeface="Arial"/>
              <a:ea typeface="Arial"/>
              <a:cs typeface="Arial"/>
              <a:sym typeface="Arial"/>
            </a:endParaRPr>
          </a:p>
          <a:p>
            <a:pPr indent="-285750" lvl="0" marL="285750" marR="0" rtl="0" algn="l">
              <a:lnSpc>
                <a:spcPct val="115000"/>
              </a:lnSpc>
              <a:spcBef>
                <a:spcPts val="0"/>
              </a:spcBef>
              <a:spcAft>
                <a:spcPts val="0"/>
              </a:spcAft>
              <a:buClr>
                <a:schemeClr val="dk1"/>
              </a:buClr>
              <a:buSzPts val="1450"/>
              <a:buFont typeface="Arial"/>
              <a:buChar char="•"/>
            </a:pPr>
            <a:r>
              <a:rPr b="0" i="0" lang="en" sz="1400" u="none" cap="none" strike="noStrike">
                <a:solidFill>
                  <a:schemeClr val="dk1"/>
                </a:solidFill>
                <a:highlight>
                  <a:srgbClr val="FFFFFF"/>
                </a:highlight>
                <a:latin typeface="Arial"/>
                <a:ea typeface="Arial"/>
                <a:cs typeface="Arial"/>
                <a:sym typeface="Arial"/>
              </a:rPr>
              <a:t>Encourages community and stakeholder involvement in maintaining the security of the local food system.</a:t>
            </a:r>
            <a:endParaRPr b="0" i="0" sz="1400" u="none" cap="none" strike="noStrike">
              <a:solidFill>
                <a:schemeClr val="dk1"/>
              </a:solidFill>
              <a:highlight>
                <a:srgbClr val="FFFFFF"/>
              </a:highlight>
              <a:latin typeface="Arial"/>
              <a:ea typeface="Arial"/>
              <a:cs typeface="Arial"/>
              <a:sym typeface="Arial"/>
            </a:endParaRPr>
          </a:p>
          <a:p>
            <a:pPr indent="-193675" lvl="0" marL="285750" marR="0" rtl="0" algn="l">
              <a:lnSpc>
                <a:spcPct val="115000"/>
              </a:lnSpc>
              <a:spcBef>
                <a:spcPts val="0"/>
              </a:spcBef>
              <a:spcAft>
                <a:spcPts val="0"/>
              </a:spcAft>
              <a:buClr>
                <a:srgbClr val="000000"/>
              </a:buClr>
              <a:buSzPts val="1450"/>
              <a:buFont typeface="Arial"/>
              <a:buNone/>
            </a:pPr>
            <a:r>
              <a:t/>
            </a:r>
            <a:endParaRPr b="0" i="0" sz="1400" u="none" cap="none" strike="noStrike">
              <a:solidFill>
                <a:schemeClr val="dk1"/>
              </a:solidFill>
              <a:highlight>
                <a:srgbClr val="FFFFFF"/>
              </a:highlight>
              <a:latin typeface="Arial"/>
              <a:ea typeface="Arial"/>
              <a:cs typeface="Arial"/>
              <a:sym typeface="Arial"/>
            </a:endParaRPr>
          </a:p>
          <a:p>
            <a:pPr indent="-285750" lvl="0" marL="285750" marR="0" rtl="0" algn="l">
              <a:lnSpc>
                <a:spcPct val="115000"/>
              </a:lnSpc>
              <a:spcBef>
                <a:spcPts val="0"/>
              </a:spcBef>
              <a:spcAft>
                <a:spcPts val="0"/>
              </a:spcAft>
              <a:buClr>
                <a:schemeClr val="dk1"/>
              </a:buClr>
              <a:buSzPts val="1450"/>
              <a:buFont typeface="Arial"/>
              <a:buChar char="•"/>
            </a:pPr>
            <a:r>
              <a:rPr b="0" i="0" lang="en" sz="1400" u="none" cap="none" strike="noStrike">
                <a:solidFill>
                  <a:schemeClr val="dk1"/>
                </a:solidFill>
                <a:highlight>
                  <a:srgbClr val="FFFFFF"/>
                </a:highlight>
                <a:latin typeface="Arial"/>
                <a:ea typeface="Arial"/>
                <a:cs typeface="Arial"/>
                <a:sym typeface="Arial"/>
              </a:rPr>
              <a:t>Urban agricultural activities benefit the urban population: health, social, economic and environmental.</a:t>
            </a:r>
            <a:endParaRPr b="0" i="0" sz="1400" u="none" cap="none" strike="noStrike">
              <a:solidFill>
                <a:schemeClr val="dk1"/>
              </a:solidFill>
              <a:highlight>
                <a:srgbClr val="FFFFFF"/>
              </a:highlight>
              <a:latin typeface="Arial"/>
              <a:ea typeface="Arial"/>
              <a:cs typeface="Arial"/>
              <a:sym typeface="Arial"/>
            </a:endParaRPr>
          </a:p>
          <a:p>
            <a:pPr indent="-193675" lvl="0" marL="285750" marR="0" rtl="0" algn="l">
              <a:lnSpc>
                <a:spcPct val="115000"/>
              </a:lnSpc>
              <a:spcBef>
                <a:spcPts val="0"/>
              </a:spcBef>
              <a:spcAft>
                <a:spcPts val="0"/>
              </a:spcAft>
              <a:buClr>
                <a:srgbClr val="000000"/>
              </a:buClr>
              <a:buSzPts val="1450"/>
              <a:buFont typeface="Arial"/>
              <a:buNone/>
            </a:pPr>
            <a:r>
              <a:t/>
            </a:r>
            <a:endParaRPr b="0" i="0" sz="1400" u="none" cap="none" strike="noStrike">
              <a:solidFill>
                <a:schemeClr val="dk1"/>
              </a:solidFill>
              <a:highlight>
                <a:srgbClr val="FFFFFF"/>
              </a:highlight>
              <a:latin typeface="Arial"/>
              <a:ea typeface="Arial"/>
              <a:cs typeface="Arial"/>
              <a:sym typeface="Arial"/>
            </a:endParaRPr>
          </a:p>
          <a:p>
            <a:pPr indent="-285750" lvl="0" marL="285750" marR="0" rtl="0" algn="l">
              <a:lnSpc>
                <a:spcPct val="115000"/>
              </a:lnSpc>
              <a:spcBef>
                <a:spcPts val="0"/>
              </a:spcBef>
              <a:spcAft>
                <a:spcPts val="0"/>
              </a:spcAft>
              <a:buClr>
                <a:schemeClr val="dk1"/>
              </a:buClr>
              <a:buSzPts val="1450"/>
              <a:buFont typeface="Arial"/>
              <a:buChar char="•"/>
            </a:pPr>
            <a:r>
              <a:rPr b="0" i="0" lang="en" sz="1400" u="none" cap="none" strike="noStrike">
                <a:solidFill>
                  <a:schemeClr val="dk1"/>
                </a:solidFill>
                <a:highlight>
                  <a:srgbClr val="FFFFFF"/>
                </a:highlight>
                <a:latin typeface="Arial"/>
                <a:ea typeface="Arial"/>
                <a:cs typeface="Arial"/>
                <a:sym typeface="Arial"/>
              </a:rPr>
              <a:t>Parks are committed to protect the soil, preserve the landscape, promote ecological balance of the great, shortening supply chains, protecting food and the environment.</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3" name="Google Shape;333;p30"/>
          <p:cNvPicPr preferRelativeResize="0"/>
          <p:nvPr/>
        </p:nvPicPr>
        <p:blipFill rotWithShape="1">
          <a:blip r:embed="rId5">
            <a:alphaModFix/>
          </a:blip>
          <a:srcRect b="0" l="0" r="0" t="0"/>
          <a:stretch/>
        </p:blipFill>
        <p:spPr>
          <a:xfrm>
            <a:off x="5622662" y="306649"/>
            <a:ext cx="3476552" cy="2061876"/>
          </a:xfrm>
          <a:prstGeom prst="rect">
            <a:avLst/>
          </a:prstGeom>
          <a:noFill/>
          <a:ln>
            <a:noFill/>
          </a:ln>
        </p:spPr>
      </p:pic>
      <p:pic>
        <p:nvPicPr>
          <p:cNvPr id="334" name="Google Shape;334;p30"/>
          <p:cNvPicPr preferRelativeResize="0"/>
          <p:nvPr/>
        </p:nvPicPr>
        <p:blipFill rotWithShape="1">
          <a:blip r:embed="rId6">
            <a:alphaModFix/>
          </a:blip>
          <a:srcRect b="0" l="0" r="0" t="0"/>
          <a:stretch/>
        </p:blipFill>
        <p:spPr>
          <a:xfrm>
            <a:off x="5619494" y="2510119"/>
            <a:ext cx="3476552" cy="195445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cxnSp>
        <p:nvCxnSpPr>
          <p:cNvPr id="339" name="Google Shape;339;p31"/>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340" name="Google Shape;340;p31"/>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341" name="Google Shape;341;p31"/>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342" name="Google Shape;342;p31"/>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343" name="Google Shape;343;p31"/>
          <p:cNvSpPr txBox="1"/>
          <p:nvPr/>
        </p:nvSpPr>
        <p:spPr>
          <a:xfrm>
            <a:off x="1141039" y="157438"/>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344" name="Google Shape;344;p31"/>
          <p:cNvSpPr txBox="1"/>
          <p:nvPr/>
        </p:nvSpPr>
        <p:spPr>
          <a:xfrm>
            <a:off x="728081" y="300812"/>
            <a:ext cx="5987348" cy="4779887"/>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rgbClr val="FFFFFF"/>
                </a:highlight>
                <a:latin typeface="Arial"/>
                <a:ea typeface="Arial"/>
                <a:cs typeface="Arial"/>
                <a:sym typeface="Arial"/>
              </a:rPr>
              <a:t>Case Study - InFarm</a:t>
            </a:r>
            <a:endParaRPr b="1" i="0" sz="1800" u="sng"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Vertical farming targets growing food using a fraction of land and water needed in conventional agriculture, without needing pesticides. </a:t>
            </a:r>
            <a:endParaRPr b="0" i="0" sz="1400" u="none" cap="none" strike="noStrike">
              <a:solidFill>
                <a:schemeClr val="dk1"/>
              </a:solidFill>
              <a:highlight>
                <a:schemeClr val="lt1"/>
              </a:highlight>
              <a:latin typeface="Arial"/>
              <a:ea typeface="Arial"/>
              <a:cs typeface="Arial"/>
              <a:sym typeface="Arial"/>
            </a:endParaRPr>
          </a:p>
          <a:p>
            <a:pPr indent="0" lvl="0" marL="114300" marR="0" rtl="0" algn="just">
              <a:lnSpc>
                <a:spcPct val="100000"/>
              </a:lnSpc>
              <a:spcBef>
                <a:spcPts val="0"/>
              </a:spcBef>
              <a:spcAft>
                <a:spcPts val="0"/>
              </a:spcAft>
              <a:buNone/>
            </a:pPr>
            <a:r>
              <a:t/>
            </a:r>
            <a:endParaRPr b="0" i="0" sz="1400" u="none" cap="none" strike="noStrike">
              <a:solidFill>
                <a:schemeClr val="dk1"/>
              </a:solidFill>
              <a:highlight>
                <a:schemeClr val="lt1"/>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Growing crops on vertically stacked shelves in cities has gained particular attention during the pandemic amid concerns about food security, safety and local self-reliance. </a:t>
            </a:r>
            <a:endParaRPr b="0" i="0" sz="1400" u="none" cap="none" strike="noStrike">
              <a:solidFill>
                <a:schemeClr val="dk1"/>
              </a:solidFill>
              <a:highlight>
                <a:schemeClr val="lt1"/>
              </a:highlight>
              <a:latin typeface="Arial"/>
              <a:ea typeface="Arial"/>
              <a:cs typeface="Arial"/>
              <a:sym typeface="Arial"/>
            </a:endParaRPr>
          </a:p>
          <a:p>
            <a:pPr indent="-228600" lvl="0" marL="45720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Indoor farming startup INFARM raised an additional €100 million to expand into more foods as the coronavirus pandemic increases interest in growing produce in urban areas.</a:t>
            </a:r>
            <a:endParaRPr b="0" i="0" sz="1400" u="none" cap="none" strike="noStrike">
              <a:solidFill>
                <a:schemeClr val="dk1"/>
              </a:solidFill>
              <a:highlight>
                <a:schemeClr val="lt1"/>
              </a:highlight>
              <a:latin typeface="Arial"/>
              <a:ea typeface="Arial"/>
              <a:cs typeface="Arial"/>
              <a:sym typeface="Arial"/>
            </a:endParaRPr>
          </a:p>
          <a:p>
            <a:pPr indent="-228600" lvl="0" marL="457200" marR="0" rtl="0" algn="just">
              <a:lnSpc>
                <a:spcPct val="100000"/>
              </a:lnSpc>
              <a:spcBef>
                <a:spcPts val="0"/>
              </a:spcBef>
              <a:spcAft>
                <a:spcPts val="0"/>
              </a:spcAft>
              <a:buClr>
                <a:srgbClr val="4C4C4C"/>
              </a:buClr>
              <a:buSzPts val="1800"/>
              <a:buFont typeface="Arial"/>
              <a:buNone/>
            </a:pPr>
            <a:r>
              <a:t/>
            </a:r>
            <a:endParaRPr b="0" i="0" sz="1400" u="none" cap="none" strike="noStrike">
              <a:solidFill>
                <a:schemeClr val="dk1"/>
              </a:solidFill>
              <a:highlight>
                <a:schemeClr val="lt1"/>
              </a:highlight>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 sz="1400" u="none" cap="none" strike="noStrike">
                <a:solidFill>
                  <a:schemeClr val="dk1"/>
                </a:solidFill>
                <a:highlight>
                  <a:schemeClr val="lt1"/>
                </a:highlight>
                <a:latin typeface="Arial"/>
                <a:ea typeface="Arial"/>
                <a:cs typeface="Arial"/>
                <a:sym typeface="Arial"/>
              </a:rPr>
              <a:t>INFARM grows the products as needed for the market, the production of the products is controlled and supervised, so no food is wasted, 95% of the water is used compared to the crop, the production of the products under controlled conditions reduces the CO2 emissions by 90%.</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0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45" name="Google Shape;345;p31"/>
          <p:cNvPicPr preferRelativeResize="0"/>
          <p:nvPr/>
        </p:nvPicPr>
        <p:blipFill rotWithShape="1">
          <a:blip r:embed="rId5">
            <a:alphaModFix/>
          </a:blip>
          <a:srcRect b="1330" l="43411" r="0" t="10212"/>
          <a:stretch/>
        </p:blipFill>
        <p:spPr>
          <a:xfrm>
            <a:off x="6823291" y="226353"/>
            <a:ext cx="2273330" cy="2077559"/>
          </a:xfrm>
          <a:prstGeom prst="rect">
            <a:avLst/>
          </a:prstGeom>
          <a:noFill/>
          <a:ln>
            <a:noFill/>
          </a:ln>
        </p:spPr>
      </p:pic>
      <p:pic>
        <p:nvPicPr>
          <p:cNvPr id="346" name="Google Shape;346;p31"/>
          <p:cNvPicPr preferRelativeResize="0"/>
          <p:nvPr/>
        </p:nvPicPr>
        <p:blipFill rotWithShape="1">
          <a:blip r:embed="rId6">
            <a:alphaModFix/>
          </a:blip>
          <a:srcRect b="0" l="14603" r="8677" t="0"/>
          <a:stretch/>
        </p:blipFill>
        <p:spPr>
          <a:xfrm>
            <a:off x="6833015" y="2372827"/>
            <a:ext cx="2263606" cy="218337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cxnSp>
        <p:nvCxnSpPr>
          <p:cNvPr id="351" name="Google Shape;351;p32"/>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352" name="Google Shape;352;p32"/>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353" name="Google Shape;353;p32"/>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354" name="Google Shape;354;p32"/>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355" name="Google Shape;355;p32"/>
          <p:cNvSpPr txBox="1"/>
          <p:nvPr/>
        </p:nvSpPr>
        <p:spPr>
          <a:xfrm>
            <a:off x="1132950" y="23607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grpSp>
        <p:nvGrpSpPr>
          <p:cNvPr id="356" name="Google Shape;356;p32"/>
          <p:cNvGrpSpPr/>
          <p:nvPr/>
        </p:nvGrpSpPr>
        <p:grpSpPr>
          <a:xfrm>
            <a:off x="5815853" y="685801"/>
            <a:ext cx="3052482" cy="3153334"/>
            <a:chOff x="5815853" y="685801"/>
            <a:chExt cx="3052482" cy="3153334"/>
          </a:xfrm>
        </p:grpSpPr>
        <p:pic>
          <p:nvPicPr>
            <p:cNvPr id="357" name="Google Shape;357;p32"/>
            <p:cNvPicPr preferRelativeResize="0"/>
            <p:nvPr/>
          </p:nvPicPr>
          <p:blipFill rotWithShape="1">
            <a:blip r:embed="rId5">
              <a:alphaModFix/>
            </a:blip>
            <a:srcRect b="-1393" l="21926" r="20748" t="-437"/>
            <a:stretch/>
          </p:blipFill>
          <p:spPr>
            <a:xfrm>
              <a:off x="5964666" y="826994"/>
              <a:ext cx="2780249" cy="2897841"/>
            </a:xfrm>
            <a:prstGeom prst="rect">
              <a:avLst/>
            </a:prstGeom>
            <a:noFill/>
            <a:ln>
              <a:noFill/>
            </a:ln>
          </p:spPr>
        </p:pic>
        <p:sp>
          <p:nvSpPr>
            <p:cNvPr id="358" name="Google Shape;358;p32"/>
            <p:cNvSpPr/>
            <p:nvPr/>
          </p:nvSpPr>
          <p:spPr>
            <a:xfrm>
              <a:off x="5815853" y="685801"/>
              <a:ext cx="3052482" cy="3153334"/>
            </a:xfrm>
            <a:prstGeom prst="donut">
              <a:avLst>
                <a:gd fmla="val 5656" name="adj"/>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grpSp>
      <p:sp>
        <p:nvSpPr>
          <p:cNvPr id="359" name="Google Shape;359;p32"/>
          <p:cNvSpPr/>
          <p:nvPr/>
        </p:nvSpPr>
        <p:spPr>
          <a:xfrm>
            <a:off x="5403549" y="154076"/>
            <a:ext cx="3902481" cy="4216165"/>
          </a:xfrm>
          <a:prstGeom prst="donut">
            <a:avLst>
              <a:gd fmla="val 14793" name="adj"/>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360" name="Google Shape;360;p32"/>
          <p:cNvSpPr txBox="1"/>
          <p:nvPr/>
        </p:nvSpPr>
        <p:spPr>
          <a:xfrm>
            <a:off x="623390" y="496325"/>
            <a:ext cx="4915423"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Discussion Points</a:t>
            </a:r>
            <a:endParaRPr b="1" i="0" sz="1800" u="sng"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279400" marR="0" rtl="0" algn="just">
              <a:lnSpc>
                <a:spcPct val="100000"/>
              </a:lnSpc>
              <a:spcBef>
                <a:spcPts val="0"/>
              </a:spcBef>
              <a:spcAft>
                <a:spcPts val="0"/>
              </a:spcAft>
              <a:buNone/>
            </a:pPr>
            <a:r>
              <a:rPr b="0" i="0" lang="en" sz="1600" u="none" cap="none" strike="noStrike">
                <a:solidFill>
                  <a:schemeClr val="dk1"/>
                </a:solidFill>
                <a:latin typeface="Arial"/>
                <a:ea typeface="Arial"/>
                <a:cs typeface="Arial"/>
                <a:sym typeface="Arial"/>
              </a:rPr>
              <a:t>Topic - European consumers place a higher value on food purchased in local markets, which in turn has a positive impact on consumer wastage. How to boost it?</a:t>
            </a:r>
            <a:endParaRPr b="0" i="0" sz="1600" u="none" cap="none" strike="noStrike">
              <a:solidFill>
                <a:schemeClr val="dk1"/>
              </a:solidFill>
              <a:latin typeface="Arial"/>
              <a:ea typeface="Arial"/>
              <a:cs typeface="Arial"/>
              <a:sym typeface="Arial"/>
            </a:endParaRPr>
          </a:p>
          <a:p>
            <a:pPr indent="0" lvl="0" marL="279400" marR="0" rtl="0" algn="just">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285750" lvl="0" marL="565150" marR="0" rtl="0" algn="just">
              <a:lnSpc>
                <a:spcPct val="100000"/>
              </a:lnSpc>
              <a:spcBef>
                <a:spcPts val="0"/>
              </a:spcBef>
              <a:spcAft>
                <a:spcPts val="0"/>
              </a:spcAft>
              <a:buClr>
                <a:schemeClr val="dk1"/>
              </a:buClr>
              <a:buSzPts val="1600"/>
              <a:buFont typeface="Arial"/>
              <a:buChar char="-"/>
            </a:pPr>
            <a:r>
              <a:rPr b="0" i="0" lang="en" sz="1600" u="none" cap="none" strike="noStrike">
                <a:solidFill>
                  <a:schemeClr val="dk1"/>
                </a:solidFill>
                <a:latin typeface="Arial"/>
                <a:ea typeface="Arial"/>
                <a:cs typeface="Arial"/>
                <a:sym typeface="Arial"/>
              </a:rPr>
              <a:t>How can local agriculture or farming contribute to local produce?</a:t>
            </a:r>
            <a:endParaRPr>
              <a:solidFill>
                <a:schemeClr val="dk1"/>
              </a:solidFill>
            </a:endParaRPr>
          </a:p>
          <a:p>
            <a:pPr indent="-285750" lvl="0" marL="565150" marR="0" rtl="0" algn="just">
              <a:lnSpc>
                <a:spcPct val="100000"/>
              </a:lnSpc>
              <a:spcBef>
                <a:spcPts val="0"/>
              </a:spcBef>
              <a:spcAft>
                <a:spcPts val="0"/>
              </a:spcAft>
              <a:buClr>
                <a:schemeClr val="dk1"/>
              </a:buClr>
              <a:buSzPts val="1600"/>
              <a:buFont typeface="Arial"/>
              <a:buChar char="-"/>
            </a:pPr>
            <a:r>
              <a:rPr b="0" i="0" lang="en" sz="1600" u="none" cap="none" strike="noStrike">
                <a:solidFill>
                  <a:schemeClr val="dk1"/>
                </a:solidFill>
                <a:latin typeface="Arial"/>
                <a:ea typeface="Arial"/>
                <a:cs typeface="Arial"/>
                <a:sym typeface="Arial"/>
              </a:rPr>
              <a:t>What EU measures can have an impact on the fight against food waste?</a:t>
            </a:r>
            <a:endParaRPr b="0" i="0" sz="1600" u="none" cap="none" strike="noStrike">
              <a:solidFill>
                <a:schemeClr val="dk1"/>
              </a:solidFill>
              <a:latin typeface="Arial"/>
              <a:ea typeface="Arial"/>
              <a:cs typeface="Arial"/>
              <a:sym typeface="Arial"/>
            </a:endParaRPr>
          </a:p>
          <a:p>
            <a:pPr indent="-184150" lvl="0" marL="565150" marR="0" rtl="0" algn="just">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0" lvl="0" marL="27940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600" u="none" cap="none" strike="noStrike">
              <a:solidFill>
                <a:srgbClr val="3FA635"/>
              </a:solidFill>
              <a:latin typeface="Arial"/>
              <a:ea typeface="Arial"/>
              <a:cs typeface="Arial"/>
              <a:sym typeface="Arial"/>
            </a:endParaRPr>
          </a:p>
          <a:p>
            <a:pPr indent="0" lvl="0" marL="0" marR="0" rtl="0" algn="just">
              <a:lnSpc>
                <a:spcPct val="100000"/>
              </a:lnSpc>
              <a:spcBef>
                <a:spcPts val="0"/>
              </a:spcBef>
              <a:spcAft>
                <a:spcPts val="0"/>
              </a:spcAft>
              <a:buNone/>
            </a:pPr>
            <a:r>
              <a:rPr b="0" i="0" lang="en" sz="1600" u="none" cap="none" strike="noStrike">
                <a:solidFill>
                  <a:srgbClr val="3FA635"/>
                </a:solidFill>
                <a:latin typeface="Arial"/>
                <a:ea typeface="Arial"/>
                <a:cs typeface="Arial"/>
                <a:sym typeface="Arial"/>
              </a:rPr>
              <a:t>    Choose one subtopic and discuss it in a group</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1" i="0" sz="1600" u="sng"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descr="A picture containing logo&#10;&#10;Description automatically generated" id="365" name="Google Shape;365;p33"/>
          <p:cNvPicPr preferRelativeResize="0"/>
          <p:nvPr/>
        </p:nvPicPr>
        <p:blipFill rotWithShape="1">
          <a:blip r:embed="rId3">
            <a:alphaModFix/>
          </a:blip>
          <a:srcRect b="0" l="0" r="0" t="0"/>
          <a:stretch/>
        </p:blipFill>
        <p:spPr>
          <a:xfrm>
            <a:off x="6498215" y="817211"/>
            <a:ext cx="2645785" cy="2850607"/>
          </a:xfrm>
          <a:prstGeom prst="rect">
            <a:avLst/>
          </a:prstGeom>
          <a:noFill/>
          <a:ln>
            <a:noFill/>
          </a:ln>
        </p:spPr>
      </p:pic>
      <p:cxnSp>
        <p:nvCxnSpPr>
          <p:cNvPr id="366" name="Google Shape;366;p33"/>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367" name="Google Shape;367;p33"/>
          <p:cNvPicPr preferRelativeResize="0"/>
          <p:nvPr/>
        </p:nvPicPr>
        <p:blipFill rotWithShape="1">
          <a:blip r:embed="rId4">
            <a:alphaModFix/>
          </a:blip>
          <a:srcRect b="0" l="0" r="0" t="0"/>
          <a:stretch/>
        </p:blipFill>
        <p:spPr>
          <a:xfrm>
            <a:off x="197537" y="154076"/>
            <a:ext cx="817827" cy="792722"/>
          </a:xfrm>
          <a:prstGeom prst="rect">
            <a:avLst/>
          </a:prstGeom>
          <a:noFill/>
          <a:ln>
            <a:noFill/>
          </a:ln>
        </p:spPr>
      </p:pic>
      <p:cxnSp>
        <p:nvCxnSpPr>
          <p:cNvPr id="368" name="Google Shape;368;p33"/>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369" name="Google Shape;369;p33"/>
          <p:cNvPicPr preferRelativeResize="0"/>
          <p:nvPr/>
        </p:nvPicPr>
        <p:blipFill rotWithShape="1">
          <a:blip r:embed="rId5">
            <a:alphaModFix/>
          </a:blip>
          <a:srcRect b="0" l="0" r="0" t="0"/>
          <a:stretch/>
        </p:blipFill>
        <p:spPr>
          <a:xfrm>
            <a:off x="7279200" y="4609750"/>
            <a:ext cx="1648699" cy="470950"/>
          </a:xfrm>
          <a:prstGeom prst="rect">
            <a:avLst/>
          </a:prstGeom>
          <a:noFill/>
          <a:ln>
            <a:noFill/>
          </a:ln>
        </p:spPr>
      </p:pic>
      <p:sp>
        <p:nvSpPr>
          <p:cNvPr id="370" name="Google Shape;370;p33"/>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371" name="Google Shape;371;p33"/>
          <p:cNvSpPr txBox="1"/>
          <p:nvPr/>
        </p:nvSpPr>
        <p:spPr>
          <a:xfrm>
            <a:off x="892375" y="154075"/>
            <a:ext cx="5488200" cy="3820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Discussion Points</a:t>
            </a:r>
            <a:endParaRPr b="1" i="0" sz="1800" u="sng" cap="none" strike="noStrike">
              <a:solidFill>
                <a:schemeClr val="dk1"/>
              </a:solidFill>
              <a:highlight>
                <a:schemeClr val="lt1"/>
              </a:highlight>
              <a:latin typeface="Arial"/>
              <a:ea typeface="Arial"/>
              <a:cs typeface="Arial"/>
              <a:sym typeface="Arial"/>
            </a:endParaRPr>
          </a:p>
          <a:p>
            <a:pPr indent="0" lvl="0" marL="279400" marR="0" rtl="0" algn="just">
              <a:lnSpc>
                <a:spcPct val="100000"/>
              </a:lnSpc>
              <a:spcBef>
                <a:spcPts val="0"/>
              </a:spcBef>
              <a:spcAft>
                <a:spcPts val="0"/>
              </a:spcAft>
              <a:buClr>
                <a:srgbClr val="000000"/>
              </a:buClr>
              <a:buSzPts val="16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279400" marR="0" rtl="0" algn="l">
              <a:lnSpc>
                <a:spcPct val="100000"/>
              </a:lnSpc>
              <a:spcBef>
                <a:spcPts val="0"/>
              </a:spcBef>
              <a:spcAft>
                <a:spcPts val="0"/>
              </a:spcAft>
              <a:buClr>
                <a:srgbClr val="000000"/>
              </a:buClr>
              <a:buSzPts val="1600"/>
              <a:buFont typeface="Arial"/>
              <a:buNone/>
            </a:pPr>
            <a:r>
              <a:rPr b="0" i="0" lang="en" sz="1600" u="none" cap="none" strike="noStrike">
                <a:solidFill>
                  <a:schemeClr val="dk1"/>
                </a:solidFill>
                <a:highlight>
                  <a:schemeClr val="lt1"/>
                </a:highlight>
                <a:latin typeface="Arial"/>
                <a:ea typeface="Arial"/>
                <a:cs typeface="Arial"/>
                <a:sym typeface="Arial"/>
              </a:rPr>
              <a:t>Topic - Producing local, what at what price? Environmental and economic barriers for local production of foreign products.</a:t>
            </a:r>
            <a:endParaRPr>
              <a:solidFill>
                <a:schemeClr val="dk1"/>
              </a:solidFill>
            </a:endParaRPr>
          </a:p>
          <a:p>
            <a:pPr indent="0" lvl="0" marL="2794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chemeClr val="lt1"/>
              </a:highlight>
              <a:latin typeface="Arial"/>
              <a:ea typeface="Arial"/>
              <a:cs typeface="Arial"/>
              <a:sym typeface="Arial"/>
            </a:endParaRPr>
          </a:p>
          <a:p>
            <a:pPr indent="-285750" lvl="0" marL="565150" marR="0" rtl="0" algn="l">
              <a:lnSpc>
                <a:spcPct val="100000"/>
              </a:lnSpc>
              <a:spcBef>
                <a:spcPts val="0"/>
              </a:spcBef>
              <a:spcAft>
                <a:spcPts val="0"/>
              </a:spcAft>
              <a:buClr>
                <a:schemeClr val="dk1"/>
              </a:buClr>
              <a:buSzPts val="1600"/>
              <a:buFont typeface="Arial"/>
              <a:buChar char="-"/>
            </a:pPr>
            <a:r>
              <a:rPr b="0" i="0" lang="en" sz="1600" u="none" cap="none" strike="noStrike">
                <a:solidFill>
                  <a:schemeClr val="dk1"/>
                </a:solidFill>
                <a:highlight>
                  <a:schemeClr val="lt1"/>
                </a:highlight>
                <a:latin typeface="Arial"/>
                <a:ea typeface="Arial"/>
                <a:cs typeface="Arial"/>
                <a:sym typeface="Arial"/>
              </a:rPr>
              <a:t>Why is a local product more expensive than an imported product?</a:t>
            </a:r>
            <a:endParaRPr b="0" i="0" sz="1600" u="none" cap="none" strike="noStrike">
              <a:solidFill>
                <a:schemeClr val="dk1"/>
              </a:solidFill>
              <a:highlight>
                <a:schemeClr val="lt1"/>
              </a:highlight>
              <a:latin typeface="Arial"/>
              <a:ea typeface="Arial"/>
              <a:cs typeface="Arial"/>
              <a:sym typeface="Arial"/>
            </a:endParaRPr>
          </a:p>
          <a:p>
            <a:pPr indent="-184150" lvl="0" marL="56515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chemeClr val="lt1"/>
              </a:highlight>
              <a:latin typeface="Arial"/>
              <a:ea typeface="Arial"/>
              <a:cs typeface="Arial"/>
              <a:sym typeface="Arial"/>
            </a:endParaRPr>
          </a:p>
          <a:p>
            <a:pPr indent="-285750" lvl="0" marL="565150" marR="0" rtl="0" algn="l">
              <a:lnSpc>
                <a:spcPct val="100000"/>
              </a:lnSpc>
              <a:spcBef>
                <a:spcPts val="0"/>
              </a:spcBef>
              <a:spcAft>
                <a:spcPts val="0"/>
              </a:spcAft>
              <a:buClr>
                <a:schemeClr val="dk1"/>
              </a:buClr>
              <a:buSzPts val="1600"/>
              <a:buFont typeface="Arial"/>
              <a:buChar char="-"/>
            </a:pPr>
            <a:r>
              <a:rPr b="0" i="0" lang="en" sz="1600" u="none" cap="none" strike="noStrike">
                <a:solidFill>
                  <a:schemeClr val="dk1"/>
                </a:solidFill>
                <a:highlight>
                  <a:schemeClr val="lt1"/>
                </a:highlight>
                <a:latin typeface="Arial"/>
                <a:ea typeface="Arial"/>
                <a:cs typeface="Arial"/>
                <a:sym typeface="Arial"/>
              </a:rPr>
              <a:t>What do you think are the reasons that strongly determine the price of a product, such as: wages, technical base, seeds, etc.</a:t>
            </a:r>
            <a:endParaRPr b="0" i="0" sz="1600" u="none" cap="none" strike="noStrike">
              <a:solidFill>
                <a:schemeClr val="dk1"/>
              </a:solidFill>
              <a:highlight>
                <a:schemeClr val="lt1"/>
              </a:highlight>
              <a:latin typeface="Arial"/>
              <a:ea typeface="Arial"/>
              <a:cs typeface="Arial"/>
              <a:sym typeface="Arial"/>
            </a:endParaRPr>
          </a:p>
          <a:p>
            <a:pPr indent="-184150" lvl="0" marL="565150" marR="0" rtl="0" algn="just">
              <a:lnSpc>
                <a:spcPct val="100000"/>
              </a:lnSpc>
              <a:spcBef>
                <a:spcPts val="0"/>
              </a:spcBef>
              <a:spcAft>
                <a:spcPts val="0"/>
              </a:spcAft>
              <a:buClr>
                <a:srgbClr val="000000"/>
              </a:buClr>
              <a:buSzPts val="1600"/>
              <a:buFont typeface="Arial"/>
              <a:buNone/>
            </a:pPr>
            <a:r>
              <a:t/>
            </a:r>
            <a:endParaRPr b="0" i="0" sz="1800" u="none" cap="none" strike="noStrike">
              <a:solidFill>
                <a:schemeClr val="dk1"/>
              </a:solidFill>
              <a:highlight>
                <a:schemeClr val="lt1"/>
              </a:highlight>
              <a:latin typeface="Arial"/>
              <a:ea typeface="Arial"/>
              <a:cs typeface="Arial"/>
              <a:sym typeface="Arial"/>
            </a:endParaRPr>
          </a:p>
          <a:p>
            <a:pPr indent="0" lvl="0" marL="279400" marR="0" rtl="0" algn="just">
              <a:lnSpc>
                <a:spcPct val="100000"/>
              </a:lnSpc>
              <a:spcBef>
                <a:spcPts val="0"/>
              </a:spcBef>
              <a:spcAft>
                <a:spcPts val="0"/>
              </a:spcAft>
              <a:buNone/>
            </a:pPr>
            <a:r>
              <a:t/>
            </a:r>
            <a:endParaRPr b="0" i="0" sz="1800" u="none" cap="none" strike="noStrike">
              <a:solidFill>
                <a:schemeClr val="dk1"/>
              </a:solidFill>
              <a:highlight>
                <a:schemeClr val="lt1"/>
              </a:highlight>
              <a:latin typeface="Arial"/>
              <a:ea typeface="Arial"/>
              <a:cs typeface="Arial"/>
              <a:sym typeface="Arial"/>
            </a:endParaRPr>
          </a:p>
          <a:p>
            <a:pPr indent="0" lvl="0" marL="279400" marR="0" rtl="0" algn="just">
              <a:lnSpc>
                <a:spcPct val="100000"/>
              </a:lnSpc>
              <a:spcBef>
                <a:spcPts val="0"/>
              </a:spcBef>
              <a:spcAft>
                <a:spcPts val="0"/>
              </a:spcAft>
              <a:buNone/>
            </a:pPr>
            <a:r>
              <a:rPr b="0" i="0" lang="en" sz="1600" u="none" cap="none" strike="noStrike">
                <a:solidFill>
                  <a:srgbClr val="3FA635"/>
                </a:solidFill>
                <a:latin typeface="Arial"/>
                <a:ea typeface="Arial"/>
                <a:cs typeface="Arial"/>
                <a:sym typeface="Arial"/>
              </a:rPr>
              <a:t>Choose one subtopic and discuss it in a group</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1" i="0" sz="1600" u="sng"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cxnSp>
        <p:nvCxnSpPr>
          <p:cNvPr id="376" name="Google Shape;376;p6"/>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377" name="Google Shape;377;p6"/>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378" name="Google Shape;378;p6"/>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379" name="Google Shape;379;p6"/>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380" name="Google Shape;380;p6"/>
          <p:cNvSpPr txBox="1"/>
          <p:nvPr/>
        </p:nvSpPr>
        <p:spPr>
          <a:xfrm>
            <a:off x="1015375" y="23607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381" name="Google Shape;381;p6"/>
          <p:cNvSpPr txBox="1"/>
          <p:nvPr/>
        </p:nvSpPr>
        <p:spPr>
          <a:xfrm>
            <a:off x="904750" y="62800"/>
            <a:ext cx="8023200" cy="3911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Summary</a:t>
            </a:r>
            <a:endParaRPr b="1" i="0" sz="1800" u="sng"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1" i="0" sz="1700" u="sng"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 sz="1500" u="none" cap="none" strike="noStrike">
                <a:solidFill>
                  <a:schemeClr val="dk1"/>
                </a:solidFill>
                <a:latin typeface="Arial"/>
                <a:ea typeface="Arial"/>
                <a:cs typeface="Arial"/>
                <a:sym typeface="Arial"/>
              </a:rPr>
              <a:t>Food waste can be managed by economic principles like proper management, supply chain management, customer understanding and cognition.</a:t>
            </a:r>
            <a:endParaRPr b="0" i="0" sz="15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600"/>
              <a:buFont typeface="Arial"/>
              <a:buNone/>
            </a:pPr>
            <a:r>
              <a:t/>
            </a:r>
            <a:endParaRPr b="0" i="0" sz="15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 sz="1500" u="none" cap="none" strike="noStrike">
                <a:solidFill>
                  <a:schemeClr val="dk1"/>
                </a:solidFill>
                <a:latin typeface="Arial"/>
                <a:ea typeface="Arial"/>
                <a:cs typeface="Arial"/>
                <a:sym typeface="Arial"/>
              </a:rPr>
              <a:t>Farming and gathering local food promotes circular economy, involves the whole community, creates new jobs, consumes and buys services in their region, promotes a healthy lifestyle and protects local gastronomy.</a:t>
            </a:r>
            <a:endParaRPr b="0" i="0" sz="15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600"/>
              <a:buFont typeface="Arial"/>
              <a:buNone/>
            </a:pPr>
            <a:r>
              <a:t/>
            </a:r>
            <a:endParaRPr b="0" i="0" sz="15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 sz="1500" u="none" cap="none" strike="noStrike">
                <a:solidFill>
                  <a:schemeClr val="dk1"/>
                </a:solidFill>
                <a:latin typeface="Arial"/>
                <a:ea typeface="Arial"/>
                <a:cs typeface="Arial"/>
                <a:sym typeface="Arial"/>
              </a:rPr>
              <a:t>New food production technologies are more environmentally friendly and reduce the resources used for food production. The INFARM example shows that controlling growing conditions can reduce CO</a:t>
            </a:r>
            <a:r>
              <a:rPr b="0" baseline="-25000" i="0" lang="en" sz="1500" u="none" cap="none" strike="noStrike">
                <a:solidFill>
                  <a:schemeClr val="dk1"/>
                </a:solidFill>
                <a:latin typeface="Arial"/>
                <a:ea typeface="Arial"/>
                <a:cs typeface="Arial"/>
                <a:sym typeface="Arial"/>
              </a:rPr>
              <a:t>2</a:t>
            </a:r>
            <a:r>
              <a:rPr b="0" i="0" lang="en" sz="1500" u="none" cap="none" strike="noStrike">
                <a:solidFill>
                  <a:schemeClr val="dk1"/>
                </a:solidFill>
                <a:latin typeface="Arial"/>
                <a:ea typeface="Arial"/>
                <a:cs typeface="Arial"/>
                <a:sym typeface="Arial"/>
              </a:rPr>
              <a:t> production by up to 90% and water consumption by less than 95%.</a:t>
            </a:r>
            <a:endParaRPr b="0" i="0" sz="15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600"/>
              <a:buFont typeface="Arial"/>
              <a:buNone/>
            </a:pPr>
            <a:r>
              <a:t/>
            </a:r>
            <a:endParaRPr b="0" i="0" sz="15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 sz="1500" u="none" cap="none" strike="noStrike">
                <a:solidFill>
                  <a:schemeClr val="dk1"/>
                </a:solidFill>
                <a:latin typeface="Arial"/>
                <a:ea typeface="Arial"/>
                <a:cs typeface="Arial"/>
                <a:sym typeface="Arial"/>
              </a:rPr>
              <a:t>Urban farming allows the use of small areas and spaces for food production on the roofs of buildings, basements, other small spaces that are suitable for food production.</a:t>
            </a:r>
            <a:endParaRPr sz="1500">
              <a:solidFill>
                <a:schemeClr val="dk1"/>
              </a:solidFill>
            </a:endParaRPr>
          </a:p>
          <a:p>
            <a:pPr indent="-228600" lvl="0" marL="457200" marR="0" rtl="0" algn="l">
              <a:lnSpc>
                <a:spcPct val="100000"/>
              </a:lnSpc>
              <a:spcBef>
                <a:spcPts val="0"/>
              </a:spcBef>
              <a:spcAft>
                <a:spcPts val="0"/>
              </a:spcAft>
              <a:buClr>
                <a:schemeClr val="dk1"/>
              </a:buClr>
              <a:buSzPts val="1600"/>
              <a:buFont typeface="Arial"/>
              <a:buNone/>
            </a:pPr>
            <a:r>
              <a:t/>
            </a:r>
            <a:endParaRPr b="0" i="0" sz="15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 sz="1500" u="none" cap="none" strike="noStrike">
                <a:solidFill>
                  <a:schemeClr val="dk1"/>
                </a:solidFill>
                <a:latin typeface="Arial"/>
                <a:ea typeface="Arial"/>
                <a:cs typeface="Arial"/>
                <a:sym typeface="Arial"/>
              </a:rPr>
              <a:t>Local food producers are shortening supply chains and reducing road congestion.</a:t>
            </a:r>
            <a:endParaRPr b="0" i="0" sz="15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cxnSp>
        <p:nvCxnSpPr>
          <p:cNvPr id="386" name="Google Shape;386;gb8ef06050e_2_56"/>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387" name="Google Shape;387;gb8ef06050e_2_56"/>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388" name="Google Shape;388;gb8ef06050e_2_56"/>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389" name="Google Shape;389;gb8ef06050e_2_56"/>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390" name="Google Shape;390;gb8ef06050e_2_56"/>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391" name="Google Shape;391;gb8ef06050e_2_56"/>
          <p:cNvSpPr txBox="1"/>
          <p:nvPr/>
        </p:nvSpPr>
        <p:spPr>
          <a:xfrm>
            <a:off x="1452613" y="154075"/>
            <a:ext cx="3751800"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You have learned:</a:t>
            </a:r>
            <a:endParaRPr b="1" i="0" sz="1800" u="sng"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1" i="0" sz="1600" u="sng" cap="none" strike="noStrike">
              <a:solidFill>
                <a:schemeClr val="dk1"/>
              </a:solidFill>
              <a:highlight>
                <a:schemeClr val="lt1"/>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92" name="Google Shape;392;gb8ef06050e_2_56"/>
          <p:cNvPicPr preferRelativeResize="0"/>
          <p:nvPr/>
        </p:nvPicPr>
        <p:blipFill rotWithShape="1">
          <a:blip r:embed="rId5">
            <a:alphaModFix/>
          </a:blip>
          <a:srcRect b="0" l="0" r="0" t="0"/>
          <a:stretch/>
        </p:blipFill>
        <p:spPr>
          <a:xfrm>
            <a:off x="5641650" y="828425"/>
            <a:ext cx="3214224" cy="3214225"/>
          </a:xfrm>
          <a:prstGeom prst="rect">
            <a:avLst/>
          </a:prstGeom>
          <a:noFill/>
          <a:ln>
            <a:noFill/>
          </a:ln>
        </p:spPr>
      </p:pic>
      <p:graphicFrame>
        <p:nvGraphicFramePr>
          <p:cNvPr id="393" name="Google Shape;393;gb8ef06050e_2_56"/>
          <p:cNvGraphicFramePr/>
          <p:nvPr/>
        </p:nvGraphicFramePr>
        <p:xfrm>
          <a:off x="1132939" y="718175"/>
          <a:ext cx="3000000" cy="3000000"/>
        </p:xfrm>
        <a:graphic>
          <a:graphicData uri="http://schemas.openxmlformats.org/drawingml/2006/table">
            <a:tbl>
              <a:tblPr>
                <a:noFill/>
                <a:tableStyleId>{29386C87-E26E-4B8C-8BE2-036F6DEDDB85}</a:tableStyleId>
              </a:tblPr>
              <a:tblGrid>
                <a:gridCol w="1401550"/>
                <a:gridCol w="3224725"/>
              </a:tblGrid>
              <a:tr h="1071400">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Knowledge</a:t>
                      </a:r>
                      <a:endParaRPr b="1" sz="1400" u="none" cap="none" strike="noStrike"/>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lang="en" u="none" cap="none" strike="noStrike"/>
                        <a:t>The knowledge gained will help to understand the causes of food waste and avoid food waste through logistics supply chains that reduce environmental impact and promote the benefits of the circular economy.</a:t>
                      </a:r>
                      <a:endParaRPr u="none" cap="none" strike="noStrike"/>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71400">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Skills </a:t>
                      </a:r>
                      <a:endParaRPr b="1" sz="1400" u="none" cap="none" strike="noStrike"/>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lang="en" u="none" cap="none" strike="noStrike">
                          <a:solidFill>
                            <a:schemeClr val="dk1"/>
                          </a:solidFill>
                        </a:rPr>
                        <a:t>The skills acquired or improved will help to identify the causes and elements of food wastage through supply chains during supply and to adapt circular economy techniques to logistics and agricultural sector participants.</a:t>
                      </a:r>
                      <a:endParaRPr u="none" cap="none" strike="noStrike">
                        <a:solidFill>
                          <a:schemeClr val="dk1"/>
                        </a:solidFill>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71400">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Competencies</a:t>
                      </a:r>
                      <a:endParaRPr b="1" sz="1400" u="none" cap="none" strike="noStrike"/>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lang="en" u="none" cap="none" strike="noStrike">
                          <a:solidFill>
                            <a:schemeClr val="dk1"/>
                          </a:solidFill>
                        </a:rPr>
                        <a:t>The acquired competencies will help to apply the principles of the circular economy in companies providing logistics and agricultural services.</a:t>
                      </a:r>
                      <a:endParaRPr u="none" cap="none" strike="noStrike">
                        <a:solidFill>
                          <a:schemeClr val="dk1"/>
                        </a:solidFill>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gb8ef06050e_2_167"/>
          <p:cNvPicPr preferRelativeResize="0"/>
          <p:nvPr/>
        </p:nvPicPr>
        <p:blipFill rotWithShape="1">
          <a:blip r:embed="rId3">
            <a:alphaModFix/>
          </a:blip>
          <a:srcRect b="0" l="0" r="0" t="0"/>
          <a:stretch/>
        </p:blipFill>
        <p:spPr>
          <a:xfrm>
            <a:off x="5641650" y="828425"/>
            <a:ext cx="3214224" cy="3214225"/>
          </a:xfrm>
          <a:prstGeom prst="rect">
            <a:avLst/>
          </a:prstGeom>
          <a:noFill/>
          <a:ln>
            <a:noFill/>
          </a:ln>
        </p:spPr>
      </p:pic>
      <p:cxnSp>
        <p:nvCxnSpPr>
          <p:cNvPr id="399" name="Google Shape;399;gb8ef06050e_2_167"/>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400" name="Google Shape;400;gb8ef06050e_2_167"/>
          <p:cNvPicPr preferRelativeResize="0"/>
          <p:nvPr/>
        </p:nvPicPr>
        <p:blipFill rotWithShape="1">
          <a:blip r:embed="rId4">
            <a:alphaModFix/>
          </a:blip>
          <a:srcRect b="0" l="0" r="0" t="0"/>
          <a:stretch/>
        </p:blipFill>
        <p:spPr>
          <a:xfrm>
            <a:off x="197537" y="154076"/>
            <a:ext cx="817827" cy="792722"/>
          </a:xfrm>
          <a:prstGeom prst="rect">
            <a:avLst/>
          </a:prstGeom>
          <a:noFill/>
          <a:ln>
            <a:noFill/>
          </a:ln>
        </p:spPr>
      </p:pic>
      <p:cxnSp>
        <p:nvCxnSpPr>
          <p:cNvPr id="401" name="Google Shape;401;gb8ef06050e_2_167"/>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402" name="Google Shape;402;gb8ef06050e_2_167"/>
          <p:cNvPicPr preferRelativeResize="0"/>
          <p:nvPr/>
        </p:nvPicPr>
        <p:blipFill rotWithShape="1">
          <a:blip r:embed="rId5">
            <a:alphaModFix/>
          </a:blip>
          <a:srcRect b="0" l="0" r="0" t="0"/>
          <a:stretch/>
        </p:blipFill>
        <p:spPr>
          <a:xfrm>
            <a:off x="7279200" y="4609750"/>
            <a:ext cx="1648699" cy="470950"/>
          </a:xfrm>
          <a:prstGeom prst="rect">
            <a:avLst/>
          </a:prstGeom>
          <a:noFill/>
          <a:ln>
            <a:noFill/>
          </a:ln>
        </p:spPr>
      </p:pic>
      <p:sp>
        <p:nvSpPr>
          <p:cNvPr id="403" name="Google Shape;403;gb8ef06050e_2_167"/>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404" name="Google Shape;404;gb8ef06050e_2_167"/>
          <p:cNvSpPr txBox="1"/>
          <p:nvPr/>
        </p:nvSpPr>
        <p:spPr>
          <a:xfrm>
            <a:off x="1028259" y="496325"/>
            <a:ext cx="4787593"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Quiz</a:t>
            </a:r>
            <a:endParaRPr b="1" i="0" sz="1800" u="sng"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highlight>
                  <a:srgbClr val="FFFFFF"/>
                </a:highlight>
                <a:latin typeface="Arial"/>
                <a:ea typeface="Arial"/>
                <a:cs typeface="Arial"/>
                <a:sym typeface="Arial"/>
              </a:rPr>
              <a:t>1.  How can we prevent food wasting?</a:t>
            </a:r>
            <a:endParaRPr b="1" i="0" sz="18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We should buy more fast-food, we don't have to prepare it at home.</a:t>
            </a:r>
            <a:endParaRPr b="0"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We shouldn't throw away food that can be reused.</a:t>
            </a:r>
            <a:endParaRPr b="0"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We should eat in restaurants, so not to throw away food at home.</a:t>
            </a:r>
            <a:endParaRPr b="0" i="0" sz="1800" u="none"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id="409" name="Google Shape;409;p34"/>
          <p:cNvPicPr preferRelativeResize="0"/>
          <p:nvPr/>
        </p:nvPicPr>
        <p:blipFill rotWithShape="1">
          <a:blip r:embed="rId3">
            <a:alphaModFix/>
          </a:blip>
          <a:srcRect b="0" l="0" r="0" t="0"/>
          <a:stretch/>
        </p:blipFill>
        <p:spPr>
          <a:xfrm>
            <a:off x="5641650" y="828425"/>
            <a:ext cx="3214224" cy="3214225"/>
          </a:xfrm>
          <a:prstGeom prst="rect">
            <a:avLst/>
          </a:prstGeom>
          <a:noFill/>
          <a:ln>
            <a:noFill/>
          </a:ln>
        </p:spPr>
      </p:pic>
      <p:cxnSp>
        <p:nvCxnSpPr>
          <p:cNvPr id="410" name="Google Shape;410;p34"/>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411" name="Google Shape;411;p34"/>
          <p:cNvPicPr preferRelativeResize="0"/>
          <p:nvPr/>
        </p:nvPicPr>
        <p:blipFill rotWithShape="1">
          <a:blip r:embed="rId4">
            <a:alphaModFix/>
          </a:blip>
          <a:srcRect b="0" l="0" r="0" t="0"/>
          <a:stretch/>
        </p:blipFill>
        <p:spPr>
          <a:xfrm>
            <a:off x="197537" y="154076"/>
            <a:ext cx="817827" cy="792722"/>
          </a:xfrm>
          <a:prstGeom prst="rect">
            <a:avLst/>
          </a:prstGeom>
          <a:noFill/>
          <a:ln>
            <a:noFill/>
          </a:ln>
        </p:spPr>
      </p:pic>
      <p:cxnSp>
        <p:nvCxnSpPr>
          <p:cNvPr id="412" name="Google Shape;412;p34"/>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413" name="Google Shape;413;p34"/>
          <p:cNvPicPr preferRelativeResize="0"/>
          <p:nvPr/>
        </p:nvPicPr>
        <p:blipFill rotWithShape="1">
          <a:blip r:embed="rId5">
            <a:alphaModFix/>
          </a:blip>
          <a:srcRect b="0" l="0" r="0" t="0"/>
          <a:stretch/>
        </p:blipFill>
        <p:spPr>
          <a:xfrm>
            <a:off x="7279200" y="4609750"/>
            <a:ext cx="1648699" cy="470950"/>
          </a:xfrm>
          <a:prstGeom prst="rect">
            <a:avLst/>
          </a:prstGeom>
          <a:noFill/>
          <a:ln>
            <a:noFill/>
          </a:ln>
        </p:spPr>
      </p:pic>
      <p:sp>
        <p:nvSpPr>
          <p:cNvPr id="414" name="Google Shape;414;p34"/>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415" name="Google Shape;415;p34"/>
          <p:cNvSpPr txBox="1"/>
          <p:nvPr/>
        </p:nvSpPr>
        <p:spPr>
          <a:xfrm>
            <a:off x="1028259" y="496325"/>
            <a:ext cx="4787593"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Quiz</a:t>
            </a:r>
            <a:endParaRPr b="1" i="0" sz="1800" u="sng"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highlight>
                  <a:srgbClr val="FFFFFF"/>
                </a:highlight>
                <a:latin typeface="Arial"/>
                <a:ea typeface="Arial"/>
                <a:cs typeface="Arial"/>
                <a:sym typeface="Arial"/>
              </a:rPr>
              <a:t>1.  How can we prevent food wasting?</a:t>
            </a:r>
            <a:endParaRPr b="1" i="0" sz="18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We should buy more fast-food, we don't have to prepare it at home.</a:t>
            </a:r>
            <a:endParaRPr b="0"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rgbClr val="FF0000"/>
                </a:solidFill>
                <a:highlight>
                  <a:srgbClr val="FFFFFF"/>
                </a:highlight>
                <a:latin typeface="Arial"/>
                <a:ea typeface="Arial"/>
                <a:cs typeface="Arial"/>
                <a:sym typeface="Arial"/>
              </a:rPr>
              <a:t>We shouldn't throw away food that can be reused.</a:t>
            </a:r>
            <a:endParaRPr b="0" i="0" sz="1800" u="none" cap="none" strike="noStrike">
              <a:solidFill>
                <a:srgbClr val="FF0000"/>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We should eat in restaurants, so not to throw away food at home.</a:t>
            </a:r>
            <a:endParaRPr b="0" i="0" sz="1800" u="none"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35"/>
          <p:cNvPicPr preferRelativeResize="0"/>
          <p:nvPr/>
        </p:nvPicPr>
        <p:blipFill rotWithShape="1">
          <a:blip r:embed="rId3">
            <a:alphaModFix/>
          </a:blip>
          <a:srcRect b="0" l="0" r="0" t="0"/>
          <a:stretch/>
        </p:blipFill>
        <p:spPr>
          <a:xfrm>
            <a:off x="5641650" y="828425"/>
            <a:ext cx="3214224" cy="3214225"/>
          </a:xfrm>
          <a:prstGeom prst="rect">
            <a:avLst/>
          </a:prstGeom>
          <a:noFill/>
          <a:ln>
            <a:noFill/>
          </a:ln>
        </p:spPr>
      </p:pic>
      <p:cxnSp>
        <p:nvCxnSpPr>
          <p:cNvPr id="421" name="Google Shape;421;p35"/>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422" name="Google Shape;422;p35"/>
          <p:cNvPicPr preferRelativeResize="0"/>
          <p:nvPr/>
        </p:nvPicPr>
        <p:blipFill rotWithShape="1">
          <a:blip r:embed="rId4">
            <a:alphaModFix/>
          </a:blip>
          <a:srcRect b="0" l="0" r="0" t="0"/>
          <a:stretch/>
        </p:blipFill>
        <p:spPr>
          <a:xfrm>
            <a:off x="197537" y="154076"/>
            <a:ext cx="817827" cy="792722"/>
          </a:xfrm>
          <a:prstGeom prst="rect">
            <a:avLst/>
          </a:prstGeom>
          <a:noFill/>
          <a:ln>
            <a:noFill/>
          </a:ln>
        </p:spPr>
      </p:pic>
      <p:cxnSp>
        <p:nvCxnSpPr>
          <p:cNvPr id="423" name="Google Shape;423;p35"/>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424" name="Google Shape;424;p35"/>
          <p:cNvPicPr preferRelativeResize="0"/>
          <p:nvPr/>
        </p:nvPicPr>
        <p:blipFill rotWithShape="1">
          <a:blip r:embed="rId5">
            <a:alphaModFix/>
          </a:blip>
          <a:srcRect b="0" l="0" r="0" t="0"/>
          <a:stretch/>
        </p:blipFill>
        <p:spPr>
          <a:xfrm>
            <a:off x="7279200" y="4609750"/>
            <a:ext cx="1648699" cy="470950"/>
          </a:xfrm>
          <a:prstGeom prst="rect">
            <a:avLst/>
          </a:prstGeom>
          <a:noFill/>
          <a:ln>
            <a:noFill/>
          </a:ln>
        </p:spPr>
      </p:pic>
      <p:sp>
        <p:nvSpPr>
          <p:cNvPr id="425" name="Google Shape;425;p35"/>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426" name="Google Shape;426;p35"/>
          <p:cNvSpPr txBox="1"/>
          <p:nvPr/>
        </p:nvSpPr>
        <p:spPr>
          <a:xfrm>
            <a:off x="1132951" y="496325"/>
            <a:ext cx="4965290"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Quiz</a:t>
            </a:r>
            <a:endParaRPr b="1" i="0" sz="1800" u="sng"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highlight>
                  <a:srgbClr val="FFFFFF"/>
                </a:highlight>
                <a:latin typeface="Arial"/>
                <a:ea typeface="Arial"/>
                <a:cs typeface="Arial"/>
                <a:sym typeface="Arial"/>
              </a:rPr>
              <a:t>2.  Who should care about food waste?</a:t>
            </a:r>
            <a:endParaRPr b="1" i="0" sz="18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Only mothers because they cook dinners.</a:t>
            </a:r>
            <a:endParaRPr b="0"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Only fathers because they go shopping.</a:t>
            </a:r>
            <a:endParaRPr b="0"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Everyone should be aware of food wasting because it's our common responsibility.</a:t>
            </a:r>
            <a:endParaRPr b="0" i="0" sz="1800" u="none"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36"/>
          <p:cNvPicPr preferRelativeResize="0"/>
          <p:nvPr/>
        </p:nvPicPr>
        <p:blipFill rotWithShape="1">
          <a:blip r:embed="rId3">
            <a:alphaModFix/>
          </a:blip>
          <a:srcRect b="0" l="0" r="0" t="0"/>
          <a:stretch/>
        </p:blipFill>
        <p:spPr>
          <a:xfrm>
            <a:off x="5641650" y="828425"/>
            <a:ext cx="3214224" cy="3214225"/>
          </a:xfrm>
          <a:prstGeom prst="rect">
            <a:avLst/>
          </a:prstGeom>
          <a:noFill/>
          <a:ln>
            <a:noFill/>
          </a:ln>
        </p:spPr>
      </p:pic>
      <p:cxnSp>
        <p:nvCxnSpPr>
          <p:cNvPr id="432" name="Google Shape;432;p36"/>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433" name="Google Shape;433;p36"/>
          <p:cNvPicPr preferRelativeResize="0"/>
          <p:nvPr/>
        </p:nvPicPr>
        <p:blipFill rotWithShape="1">
          <a:blip r:embed="rId4">
            <a:alphaModFix/>
          </a:blip>
          <a:srcRect b="0" l="0" r="0" t="0"/>
          <a:stretch/>
        </p:blipFill>
        <p:spPr>
          <a:xfrm>
            <a:off x="197537" y="154076"/>
            <a:ext cx="817827" cy="792722"/>
          </a:xfrm>
          <a:prstGeom prst="rect">
            <a:avLst/>
          </a:prstGeom>
          <a:noFill/>
          <a:ln>
            <a:noFill/>
          </a:ln>
        </p:spPr>
      </p:pic>
      <p:cxnSp>
        <p:nvCxnSpPr>
          <p:cNvPr id="434" name="Google Shape;434;p36"/>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435" name="Google Shape;435;p36"/>
          <p:cNvPicPr preferRelativeResize="0"/>
          <p:nvPr/>
        </p:nvPicPr>
        <p:blipFill rotWithShape="1">
          <a:blip r:embed="rId5">
            <a:alphaModFix/>
          </a:blip>
          <a:srcRect b="0" l="0" r="0" t="0"/>
          <a:stretch/>
        </p:blipFill>
        <p:spPr>
          <a:xfrm>
            <a:off x="7279200" y="4609750"/>
            <a:ext cx="1648699" cy="470950"/>
          </a:xfrm>
          <a:prstGeom prst="rect">
            <a:avLst/>
          </a:prstGeom>
          <a:noFill/>
          <a:ln>
            <a:noFill/>
          </a:ln>
        </p:spPr>
      </p:pic>
      <p:sp>
        <p:nvSpPr>
          <p:cNvPr id="436" name="Google Shape;436;p36"/>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437" name="Google Shape;437;p36"/>
          <p:cNvSpPr txBox="1"/>
          <p:nvPr/>
        </p:nvSpPr>
        <p:spPr>
          <a:xfrm>
            <a:off x="1132951" y="496325"/>
            <a:ext cx="4965290"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Quiz</a:t>
            </a:r>
            <a:endParaRPr b="1" i="0" sz="1800" u="sng"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highlight>
                  <a:srgbClr val="FFFFFF"/>
                </a:highlight>
                <a:latin typeface="Arial"/>
                <a:ea typeface="Arial"/>
                <a:cs typeface="Arial"/>
                <a:sym typeface="Arial"/>
              </a:rPr>
              <a:t>2.  Who should care about food waste?</a:t>
            </a:r>
            <a:endParaRPr b="1" i="0" sz="18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Only mothers because they cook dinners.</a:t>
            </a:r>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Only fathers because they go shopping.</a:t>
            </a:r>
            <a:endParaRPr b="0"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rgbClr val="FF0000"/>
                </a:solidFill>
                <a:highlight>
                  <a:srgbClr val="FFFFFF"/>
                </a:highlight>
                <a:latin typeface="Arial"/>
                <a:ea typeface="Arial"/>
                <a:cs typeface="Arial"/>
                <a:sym typeface="Arial"/>
              </a:rPr>
              <a:t>Everyone should be aware of food wasting because it's our common responsibility.</a:t>
            </a:r>
            <a:endParaRPr b="0" i="0" sz="1800" u="none" cap="none" strike="noStrike">
              <a:solidFill>
                <a:srgbClr val="FF0000"/>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cxnSp>
        <p:nvCxnSpPr>
          <p:cNvPr id="442" name="Google Shape;442;p37"/>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443" name="Google Shape;443;p37"/>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444" name="Google Shape;444;p37"/>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445" name="Google Shape;445;p37"/>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446" name="Google Shape;446;p37"/>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447" name="Google Shape;447;p37"/>
          <p:cNvSpPr txBox="1"/>
          <p:nvPr/>
        </p:nvSpPr>
        <p:spPr>
          <a:xfrm>
            <a:off x="1380500" y="496325"/>
            <a:ext cx="3751800"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Quiz</a:t>
            </a:r>
            <a:endParaRPr b="1" i="0" sz="1800" u="sng"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highlight>
                  <a:srgbClr val="FFFFFF"/>
                </a:highlight>
                <a:latin typeface="Arial"/>
                <a:ea typeface="Arial"/>
                <a:cs typeface="Arial"/>
                <a:sym typeface="Arial"/>
              </a:rPr>
              <a:t>3.  Why is some produce thrown away?</a:t>
            </a:r>
            <a:endParaRPr b="1" i="0" sz="18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It's the wrong shape;</a:t>
            </a:r>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It's too expensive;</a:t>
            </a:r>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Farmers need fertilizer.</a:t>
            </a:r>
            <a:endParaRPr b="0" i="0" sz="1800" u="none"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48" name="Google Shape;448;p37"/>
          <p:cNvPicPr preferRelativeResize="0"/>
          <p:nvPr/>
        </p:nvPicPr>
        <p:blipFill rotWithShape="1">
          <a:blip r:embed="rId5">
            <a:alphaModFix/>
          </a:blip>
          <a:srcRect b="0" l="0" r="0" t="0"/>
          <a:stretch/>
        </p:blipFill>
        <p:spPr>
          <a:xfrm>
            <a:off x="5641650" y="828425"/>
            <a:ext cx="3214224" cy="32142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cxnSp>
        <p:nvCxnSpPr>
          <p:cNvPr id="453" name="Google Shape;453;p38"/>
          <p:cNvCxnSpPr/>
          <p:nvPr/>
        </p:nvCxnSpPr>
        <p:spPr>
          <a:xfrm>
            <a:off x="602395" y="1040418"/>
            <a:ext cx="8100" cy="4093800"/>
          </a:xfrm>
          <a:prstGeom prst="straightConnector1">
            <a:avLst/>
          </a:prstGeom>
          <a:noFill/>
          <a:ln cap="flat" cmpd="sng" w="38100">
            <a:solidFill>
              <a:srgbClr val="6AA84F"/>
            </a:solidFill>
            <a:prstDash val="solid"/>
            <a:round/>
            <a:headEnd len="sm" w="sm" type="none"/>
            <a:tailEnd len="sm" w="sm" type="none"/>
          </a:ln>
        </p:spPr>
      </p:cxnSp>
      <p:pic>
        <p:nvPicPr>
          <p:cNvPr id="454" name="Google Shape;454;p38"/>
          <p:cNvPicPr preferRelativeResize="0"/>
          <p:nvPr/>
        </p:nvPicPr>
        <p:blipFill rotWithShape="1">
          <a:blip r:embed="rId3">
            <a:alphaModFix/>
          </a:blip>
          <a:srcRect b="0" l="0" r="0" t="0"/>
          <a:stretch/>
        </p:blipFill>
        <p:spPr>
          <a:xfrm>
            <a:off x="197537" y="154076"/>
            <a:ext cx="817827" cy="792722"/>
          </a:xfrm>
          <a:prstGeom prst="rect">
            <a:avLst/>
          </a:prstGeom>
          <a:noFill/>
          <a:ln>
            <a:noFill/>
          </a:ln>
        </p:spPr>
      </p:pic>
      <p:cxnSp>
        <p:nvCxnSpPr>
          <p:cNvPr id="455" name="Google Shape;455;p38"/>
          <p:cNvCxnSpPr/>
          <p:nvPr/>
        </p:nvCxnSpPr>
        <p:spPr>
          <a:xfrm flipH="1">
            <a:off x="589500" y="5134250"/>
            <a:ext cx="8568900" cy="11700"/>
          </a:xfrm>
          <a:prstGeom prst="straightConnector1">
            <a:avLst/>
          </a:prstGeom>
          <a:noFill/>
          <a:ln cap="flat" cmpd="sng" w="38100">
            <a:solidFill>
              <a:srgbClr val="6AA84F"/>
            </a:solidFill>
            <a:prstDash val="solid"/>
            <a:round/>
            <a:headEnd len="sm" w="sm" type="none"/>
            <a:tailEnd len="sm" w="sm" type="none"/>
          </a:ln>
        </p:spPr>
      </p:cxnSp>
      <p:pic>
        <p:nvPicPr>
          <p:cNvPr id="456" name="Google Shape;456;p38"/>
          <p:cNvPicPr preferRelativeResize="0"/>
          <p:nvPr/>
        </p:nvPicPr>
        <p:blipFill rotWithShape="1">
          <a:blip r:embed="rId4">
            <a:alphaModFix/>
          </a:blip>
          <a:srcRect b="0" l="0" r="0" t="0"/>
          <a:stretch/>
        </p:blipFill>
        <p:spPr>
          <a:xfrm>
            <a:off x="7279200" y="4609750"/>
            <a:ext cx="1648699" cy="470950"/>
          </a:xfrm>
          <a:prstGeom prst="rect">
            <a:avLst/>
          </a:prstGeom>
          <a:noFill/>
          <a:ln>
            <a:noFill/>
          </a:ln>
        </p:spPr>
      </p:pic>
      <p:sp>
        <p:nvSpPr>
          <p:cNvPr id="457" name="Google Shape;457;p38"/>
          <p:cNvSpPr txBox="1"/>
          <p:nvPr/>
        </p:nvSpPr>
        <p:spPr>
          <a:xfrm>
            <a:off x="1132950" y="247425"/>
            <a:ext cx="6878100" cy="39987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highlight>
                <a:srgbClr val="FFFFFF"/>
              </a:highlight>
              <a:latin typeface="Arial"/>
              <a:ea typeface="Arial"/>
              <a:cs typeface="Arial"/>
              <a:sym typeface="Arial"/>
            </a:endParaRPr>
          </a:p>
        </p:txBody>
      </p:sp>
      <p:sp>
        <p:nvSpPr>
          <p:cNvPr id="458" name="Google Shape;458;p38"/>
          <p:cNvSpPr txBox="1"/>
          <p:nvPr/>
        </p:nvSpPr>
        <p:spPr>
          <a:xfrm>
            <a:off x="1380500" y="496325"/>
            <a:ext cx="3751800" cy="347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dk1"/>
                </a:solidFill>
                <a:highlight>
                  <a:schemeClr val="lt1"/>
                </a:highlight>
                <a:latin typeface="Arial"/>
                <a:ea typeface="Arial"/>
                <a:cs typeface="Arial"/>
                <a:sym typeface="Arial"/>
              </a:rPr>
              <a:t>Quiz</a:t>
            </a:r>
            <a:endParaRPr b="1" i="0" sz="1800" u="sng"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highlight>
                  <a:srgbClr val="FFFFFF"/>
                </a:highlight>
                <a:latin typeface="Arial"/>
                <a:ea typeface="Arial"/>
                <a:cs typeface="Arial"/>
                <a:sym typeface="Arial"/>
              </a:rPr>
              <a:t>3.  Why is some produce thrown away?</a:t>
            </a:r>
            <a:endParaRPr b="1" i="0" sz="18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highlight>
                <a:srgbClr val="FFFFFF"/>
              </a:highlight>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rgbClr val="FF0000"/>
                </a:solidFill>
                <a:highlight>
                  <a:srgbClr val="FFFFFF"/>
                </a:highlight>
                <a:latin typeface="Arial"/>
                <a:ea typeface="Arial"/>
                <a:cs typeface="Arial"/>
                <a:sym typeface="Arial"/>
              </a:rPr>
              <a:t>It's the wrong shape;</a:t>
            </a:r>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It's too expensive;</a:t>
            </a:r>
            <a:endParaRPr/>
          </a:p>
          <a:p>
            <a:pPr indent="-342900" lvl="0" marL="342900" marR="0" rtl="0" algn="l">
              <a:lnSpc>
                <a:spcPct val="100000"/>
              </a:lnSpc>
              <a:spcBef>
                <a:spcPts val="0"/>
              </a:spcBef>
              <a:spcAft>
                <a:spcPts val="0"/>
              </a:spcAft>
              <a:buClr>
                <a:srgbClr val="000000"/>
              </a:buClr>
              <a:buSzPts val="1800"/>
              <a:buFont typeface="Arial"/>
              <a:buAutoNum type="alphaUcParenR"/>
            </a:pPr>
            <a:r>
              <a:rPr b="0" i="0" lang="en" sz="1800" u="none" cap="none" strike="noStrike">
                <a:solidFill>
                  <a:schemeClr val="dk1"/>
                </a:solidFill>
                <a:highlight>
                  <a:srgbClr val="FFFFFF"/>
                </a:highlight>
                <a:latin typeface="Arial"/>
                <a:ea typeface="Arial"/>
                <a:cs typeface="Arial"/>
                <a:sym typeface="Arial"/>
              </a:rPr>
              <a:t>Farmers need fertilizer.</a:t>
            </a:r>
            <a:endParaRPr b="0" i="0" sz="1800" u="none" cap="none" strike="noStrike">
              <a:solidFill>
                <a:schemeClr val="dk1"/>
              </a:solidFill>
              <a:highlight>
                <a:srgbClr val="FFFFFF"/>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1" i="0" sz="1450" u="sng"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rPr b="0" i="0" lang="en" sz="1450" u="none" cap="none" strike="noStrike">
                <a:solidFill>
                  <a:srgbClr val="4C4C4C"/>
                </a:solidFill>
                <a:highlight>
                  <a:srgbClr val="FFFFFF"/>
                </a:highlight>
                <a:latin typeface="Arial"/>
                <a:ea typeface="Arial"/>
                <a:cs typeface="Arial"/>
                <a:sym typeface="Arial"/>
              </a:rPr>
              <a:t>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50"/>
              <a:buFont typeface="Arial"/>
              <a:buNone/>
            </a:pPr>
            <a:r>
              <a:t/>
            </a:r>
            <a:endParaRPr b="0" i="0" sz="1450" u="none" cap="none" strike="noStrike">
              <a:solidFill>
                <a:srgbClr val="4C4C4C"/>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59" name="Google Shape;459;p38"/>
          <p:cNvPicPr preferRelativeResize="0"/>
          <p:nvPr/>
        </p:nvPicPr>
        <p:blipFill rotWithShape="1">
          <a:blip r:embed="rId5">
            <a:alphaModFix/>
          </a:blip>
          <a:srcRect b="0" l="0" r="0" t="0"/>
          <a:stretch/>
        </p:blipFill>
        <p:spPr>
          <a:xfrm>
            <a:off x="5641650" y="828425"/>
            <a:ext cx="3214224" cy="32142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33265AEC1A7C46911499EE4C4AD15C" ma:contentTypeVersion="10" ma:contentTypeDescription="Create a new document." ma:contentTypeScope="" ma:versionID="e5eace5494794969f47e6c6d912718e4">
  <xsd:schema xmlns:xsd="http://www.w3.org/2001/XMLSchema" xmlns:xs="http://www.w3.org/2001/XMLSchema" xmlns:p="http://schemas.microsoft.com/office/2006/metadata/properties" xmlns:ns2="c6f94cab-cb4c-46e7-80df-c92222102469" targetNamespace="http://schemas.microsoft.com/office/2006/metadata/properties" ma:root="true" ma:fieldsID="8ed675731b1473605023d8e28c27e1ae" ns2:_="">
    <xsd:import namespace="c6f94cab-cb4c-46e7-80df-c922221024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f94cab-cb4c-46e7-80df-c922221024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C8D2DB-281A-4014-8DD3-94B0705F5A11}"/>
</file>

<file path=customXml/itemProps2.xml><?xml version="1.0" encoding="utf-8"?>
<ds:datastoreItem xmlns:ds="http://schemas.openxmlformats.org/officeDocument/2006/customXml" ds:itemID="{AEC61A58-0AED-49E7-A5F8-2FAA3D942CDC}"/>
</file>

<file path=customXml/itemProps3.xml><?xml version="1.0" encoding="utf-8"?>
<ds:datastoreItem xmlns:ds="http://schemas.openxmlformats.org/officeDocument/2006/customXml" ds:itemID="{3B255511-CC0A-474A-9BC8-6848E83D30C2}"/>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Ovidijus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0x0101000233265AEC1A7C46911499EE4C4AD15C</vt:lpwstr>
  </property>
</Properties>
</file>