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1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3" r:id="rId21"/>
    <p:sldId id="275" r:id="rId22"/>
    <p:sldId id="276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jFA0jpGANJGs2v3+fh5ldZ4GRU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6" d="100"/>
          <a:sy n="116" d="100"/>
        </p:scale>
        <p:origin x="-413" y="-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328251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" name="Google Shape;13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7" name="Google Shape;14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1" name="Google Shape;16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1" name="Google Shape;1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8" name="Google Shape;17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2" name="Google Shape;19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9" name="Google Shape;19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7" name="Google Shape;22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4" name="Google Shape;23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1" name="Google Shape;2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Alternative slide to the bulleted list slide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9" name="Google Shape;26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Alternative slide to the bulleted list slide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6" name="Google Shape;286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b7da0c940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1" name="Google Shape;311;gb7da0c940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5" name="Google Shape;30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7" name="Google Shape;31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b7da0c940c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3" name="Google Shape;323;gb7da0c940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>
            <a:spLocks noGrp="1"/>
          </p:cNvSpPr>
          <p:nvPr>
            <p:ph type="ctrTitle"/>
          </p:nvPr>
        </p:nvSpPr>
        <p:spPr>
          <a:xfrm>
            <a:off x="1143000" y="906104"/>
            <a:ext cx="6858000" cy="1124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3"/>
          <p:cNvSpPr txBox="1">
            <a:spLocks noGrp="1"/>
          </p:cNvSpPr>
          <p:nvPr>
            <p:ph type="subTitle" idx="1"/>
          </p:nvPr>
        </p:nvSpPr>
        <p:spPr>
          <a:xfrm>
            <a:off x="1143000" y="2256719"/>
            <a:ext cx="6858000" cy="1019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sz="2400">
                <a:solidFill>
                  <a:srgbClr val="7F7F7F"/>
                </a:solidFill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8" name="Google Shape;18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53201" y="40687"/>
            <a:ext cx="1374201" cy="659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23301" y="156687"/>
            <a:ext cx="1648699" cy="47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778339"/>
            <a:ext cx="91440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3"/>
          <p:cNvPicPr preferRelativeResize="0"/>
          <p:nvPr/>
        </p:nvPicPr>
        <p:blipFill rotWithShape="1">
          <a:blip r:embed="rId5">
            <a:alphaModFix/>
          </a:blip>
          <a:srcRect t="13403"/>
          <a:stretch/>
        </p:blipFill>
        <p:spPr>
          <a:xfrm>
            <a:off x="7535486" y="4463379"/>
            <a:ext cx="1084951" cy="93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>
            <a:spLocks noGrp="1"/>
          </p:cNvSpPr>
          <p:nvPr>
            <p:ph type="title"/>
          </p:nvPr>
        </p:nvSpPr>
        <p:spPr>
          <a:xfrm>
            <a:off x="659554" y="906688"/>
            <a:ext cx="7937093" cy="70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4" name="Google Shape;24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53201" y="40687"/>
            <a:ext cx="1374201" cy="659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23301" y="156687"/>
            <a:ext cx="1648699" cy="470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" name="Google Shape;26;p24"/>
          <p:cNvCxnSpPr/>
          <p:nvPr/>
        </p:nvCxnSpPr>
        <p:spPr>
          <a:xfrm rot="10800000" flipH="1">
            <a:off x="0" y="798738"/>
            <a:ext cx="9180900" cy="9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24"/>
          <p:cNvSpPr txBox="1">
            <a:spLocks noGrp="1"/>
          </p:cNvSpPr>
          <p:nvPr>
            <p:ph type="body" idx="1"/>
          </p:nvPr>
        </p:nvSpPr>
        <p:spPr>
          <a:xfrm>
            <a:off x="659554" y="1725702"/>
            <a:ext cx="7937093" cy="267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8" name="Google Shape;2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449354"/>
            <a:ext cx="9144000" cy="748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Bullet point slide" type="obj">
  <p:cSld name="OBJEC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6184" y="102393"/>
            <a:ext cx="823031" cy="79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772" y="914259"/>
            <a:ext cx="8575988" cy="4244974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25"/>
          <p:cNvSpPr txBox="1">
            <a:spLocks noGrp="1"/>
          </p:cNvSpPr>
          <p:nvPr>
            <p:ph type="title"/>
          </p:nvPr>
        </p:nvSpPr>
        <p:spPr>
          <a:xfrm>
            <a:off x="1331912" y="1"/>
            <a:ext cx="7183437" cy="70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5"/>
          <p:cNvSpPr txBox="1">
            <a:spLocks noGrp="1"/>
          </p:cNvSpPr>
          <p:nvPr>
            <p:ph type="body" idx="1"/>
          </p:nvPr>
        </p:nvSpPr>
        <p:spPr>
          <a:xfrm>
            <a:off x="1331912" y="898525"/>
            <a:ext cx="7183438" cy="3689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4" name="Google Shape;3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5301" y="4595685"/>
            <a:ext cx="1648699" cy="47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89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6184" y="102393"/>
            <a:ext cx="823031" cy="79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772" y="914259"/>
            <a:ext cx="8575988" cy="4244974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26"/>
          <p:cNvSpPr txBox="1">
            <a:spLocks noGrp="1"/>
          </p:cNvSpPr>
          <p:nvPr>
            <p:ph type="title"/>
          </p:nvPr>
        </p:nvSpPr>
        <p:spPr>
          <a:xfrm>
            <a:off x="1331913" y="1"/>
            <a:ext cx="4148048" cy="70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body" idx="1"/>
          </p:nvPr>
        </p:nvSpPr>
        <p:spPr>
          <a:xfrm>
            <a:off x="1331911" y="904964"/>
            <a:ext cx="4148049" cy="372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0" name="Google Shape;4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5301" y="4595685"/>
            <a:ext cx="1648699" cy="47095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26"/>
          <p:cNvSpPr>
            <a:spLocks noGrp="1"/>
          </p:cNvSpPr>
          <p:nvPr>
            <p:ph type="pic" idx="2"/>
          </p:nvPr>
        </p:nvSpPr>
        <p:spPr>
          <a:xfrm>
            <a:off x="5655188" y="372975"/>
            <a:ext cx="3488812" cy="4244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913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nt use 1">
  <p:cSld name="Dont use 1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2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32"/>
          <p:cNvSpPr txBox="1">
            <a:spLocks noGrp="1"/>
          </p:cNvSpPr>
          <p:nvPr>
            <p:ph type="body" idx="2"/>
          </p:nvPr>
        </p:nvSpPr>
        <p:spPr>
          <a:xfrm>
            <a:off x="1558925" y="2311400"/>
            <a:ext cx="5956300" cy="93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sz="24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nt use 2" type="twoObj">
  <p:cSld name="TWO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3"/>
          <p:cNvSpPr txBox="1">
            <a:spLocks noGrp="1"/>
          </p:cNvSpPr>
          <p:nvPr>
            <p:ph type="title"/>
          </p:nvPr>
        </p:nvSpPr>
        <p:spPr>
          <a:xfrm>
            <a:off x="1331912" y="1"/>
            <a:ext cx="7183437" cy="70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33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nt use 3" type="twoTxTwoObj">
  <p:cSld name="TWO_OBJECTS_WITH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4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4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6" name="Google Shape;56;p34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34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8" name="Google Shape;58;p34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nt use 4" type="objTx">
  <p:cSld name="OBJECT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5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5" name="Google Shape;65;p3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6" name="Google Shape;66;p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nt use 5" type="picTx">
  <p:cSld name="PICTURE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6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6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3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73" name="Google Shape;73;p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nt use 6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7"/>
          <p:cNvSpPr txBox="1">
            <a:spLocks noGrp="1"/>
          </p:cNvSpPr>
          <p:nvPr>
            <p:ph type="title"/>
          </p:nvPr>
        </p:nvSpPr>
        <p:spPr>
          <a:xfrm>
            <a:off x="1331912" y="1"/>
            <a:ext cx="7183437" cy="70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7"/>
          <p:cNvSpPr txBox="1">
            <a:spLocks noGrp="1"/>
          </p:cNvSpPr>
          <p:nvPr>
            <p:ph type="body" idx="1"/>
          </p:nvPr>
        </p:nvSpPr>
        <p:spPr>
          <a:xfrm rot="5400000">
            <a:off x="3056532" y="-826095"/>
            <a:ext cx="3734198" cy="7183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3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nt use 7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8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8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3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4" name="Google Shape;94;p2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5" name="Google Shape;95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8" name="Google Shape;98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6" name="Google Shape;106;p4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7" name="Google Shape;107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3" name="Google Shape;113;p4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4" name="Google Shape;114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7" name="Google Shape;117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45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1" name="Google Shape;121;p45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2" name="Google Shape;122;p45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3" name="Google Shape;123;p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26" name="Google Shape;126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7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9" name="Google Shape;129;p47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0" name="Google Shape;130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title"/>
          </p:nvPr>
        </p:nvSpPr>
        <p:spPr>
          <a:xfrm>
            <a:off x="1331912" y="1"/>
            <a:ext cx="7183437" cy="70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body" idx="1"/>
          </p:nvPr>
        </p:nvSpPr>
        <p:spPr>
          <a:xfrm>
            <a:off x="1331912" y="898525"/>
            <a:ext cx="7183438" cy="3734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75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21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441">
          <p15:clr>
            <a:srgbClr val="F26B43"/>
          </p15:clr>
        </p15:guide>
        <p15:guide id="2" pos="408">
          <p15:clr>
            <a:srgbClr val="F26B43"/>
          </p15:clr>
        </p15:guide>
        <p15:guide id="3" orient="horz" pos="566">
          <p15:clr>
            <a:srgbClr val="F26B43"/>
          </p15:clr>
        </p15:guide>
        <p15:guide id="4" orient="horz" pos="50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se_wEJ_KM4&amp;feature=youtu.b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hyperlink" Target="http://www.wrap.org.uk/content/innovative-business-models-0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ec.europa.eu/environment/green-growth/resource-efficiency/index_en.htm" TargetMode="External"/><Relationship Id="rId5" Type="http://schemas.openxmlformats.org/officeDocument/2006/relationships/hyperlink" Target="https://ec.europa.eu/environment/resource_efficiency/" TargetMode="External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"/>
          <p:cNvSpPr txBox="1">
            <a:spLocks noGrp="1"/>
          </p:cNvSpPr>
          <p:nvPr>
            <p:ph type="ctrTitle"/>
          </p:nvPr>
        </p:nvSpPr>
        <p:spPr>
          <a:xfrm>
            <a:off x="455150" y="1328600"/>
            <a:ext cx="8541900" cy="11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0"/>
              <a:buFont typeface="Arial"/>
              <a:buNone/>
            </a:pPr>
            <a:r>
              <a:rPr lang="en-US" sz="4320" dirty="0" err="1"/>
              <a:t>Žiedinė</a:t>
            </a:r>
            <a:r>
              <a:rPr lang="en-US" sz="4320" dirty="0"/>
              <a:t> </a:t>
            </a:r>
            <a:r>
              <a:rPr lang="en-US" sz="4320" dirty="0" err="1"/>
              <a:t>ekonomika</a:t>
            </a:r>
            <a:r>
              <a:rPr lang="en-US" sz="4320" dirty="0"/>
              <a:t> – </a:t>
            </a:r>
            <a:r>
              <a:rPr lang="en-US" sz="4320" dirty="0" err="1"/>
              <a:t>pagrindiniai</a:t>
            </a:r>
            <a:r>
              <a:rPr lang="en-US" sz="4320" dirty="0"/>
              <a:t> </a:t>
            </a:r>
            <a:r>
              <a:rPr lang="en-US" sz="4320" dirty="0" err="1"/>
              <a:t>iššūkiai</a:t>
            </a:r>
            <a:r>
              <a:rPr lang="en-US" sz="4320" dirty="0"/>
              <a:t> - 2A </a:t>
            </a:r>
            <a:r>
              <a:rPr lang="en-US" sz="4320" dirty="0" err="1"/>
              <a:t>modulis</a:t>
            </a:r>
            <a:endParaRPr dirty="0"/>
          </a:p>
        </p:txBody>
      </p:sp>
      <p:sp>
        <p:nvSpPr>
          <p:cNvPr id="138" name="Google Shape;138;p1"/>
          <p:cNvSpPr txBox="1">
            <a:spLocks noGrp="1"/>
          </p:cNvSpPr>
          <p:nvPr>
            <p:ph type="subTitle" idx="1"/>
          </p:nvPr>
        </p:nvSpPr>
        <p:spPr>
          <a:xfrm>
            <a:off x="1143000" y="2697599"/>
            <a:ext cx="6858000" cy="7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rPr lang="en-US" dirty="0" err="1">
                <a:solidFill>
                  <a:srgbClr val="7F7F7F"/>
                </a:solidFill>
              </a:rPr>
              <a:t>Išteklių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efektyvumo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atvejo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analizė</a:t>
            </a:r>
            <a:endParaRPr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"/>
          <p:cNvSpPr txBox="1">
            <a:spLocks noGrp="1"/>
          </p:cNvSpPr>
          <p:nvPr>
            <p:ph type="title"/>
          </p:nvPr>
        </p:nvSpPr>
        <p:spPr>
          <a:xfrm>
            <a:off x="659554" y="906688"/>
            <a:ext cx="7937093" cy="70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Mokymosi rezultatai</a:t>
            </a:r>
            <a:endParaRPr/>
          </a:p>
        </p:txBody>
      </p:sp>
      <p:sp>
        <p:nvSpPr>
          <p:cNvPr id="144" name="Google Shape;144;p2"/>
          <p:cNvSpPr txBox="1">
            <a:spLocks noGrp="1"/>
          </p:cNvSpPr>
          <p:nvPr>
            <p:ph type="body" idx="1"/>
          </p:nvPr>
        </p:nvSpPr>
        <p:spPr>
          <a:xfrm>
            <a:off x="659554" y="1725702"/>
            <a:ext cx="7937093" cy="267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1800">
                <a:highlight>
                  <a:schemeClr val="lt1"/>
                </a:highlight>
              </a:rPr>
              <a:t>Mokiniai</a:t>
            </a:r>
            <a:r>
              <a:rPr lang="en-US" sz="1800">
                <a:solidFill>
                  <a:srgbClr val="FF0000"/>
                </a:solidFill>
                <a:highlight>
                  <a:schemeClr val="lt1"/>
                </a:highlight>
              </a:rPr>
              <a:t> </a:t>
            </a:r>
            <a:r>
              <a:rPr lang="en-US" sz="1800">
                <a:highlight>
                  <a:schemeClr val="lt1"/>
                </a:highlight>
              </a:rPr>
              <a:t>gebės identifikuoti:</a:t>
            </a:r>
            <a:endParaRPr sz="1800"/>
          </a:p>
          <a:p>
            <a:pPr marL="171450" marR="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1800">
                <a:solidFill>
                  <a:srgbClr val="000000"/>
                </a:solidFill>
              </a:rPr>
              <a:t>Pagrindinius privalumus, kodėl efektyvus išteklių naudojimas naudingas verslui</a:t>
            </a:r>
            <a:endParaRPr sz="1800">
              <a:solidFill>
                <a:srgbClr val="000000"/>
              </a:solidFill>
            </a:endParaRPr>
          </a:p>
          <a:p>
            <a:pPr marL="171450" marR="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1800">
                <a:solidFill>
                  <a:srgbClr val="000000"/>
                </a:solidFill>
              </a:rPr>
              <a:t>Vidinių „medžiagų“ kaštų aktualumą gamybos procese </a:t>
            </a:r>
            <a:endParaRPr sz="1800">
              <a:solidFill>
                <a:srgbClr val="000000"/>
              </a:solidFill>
            </a:endParaRPr>
          </a:p>
          <a:p>
            <a:pPr marL="171450" marR="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1800">
                <a:solidFill>
                  <a:srgbClr val="000000"/>
                </a:solidFill>
              </a:rPr>
              <a:t>Efektyvius išteklių planavimo metodus</a:t>
            </a:r>
            <a:endParaRPr sz="1800">
              <a:solidFill>
                <a:srgbClr val="000000"/>
              </a:solidFill>
            </a:endParaRPr>
          </a:p>
          <a:p>
            <a:pPr marL="171450" marR="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1800">
                <a:solidFill>
                  <a:srgbClr val="000000"/>
                </a:solidFill>
              </a:rPr>
              <a:t>Pritaikyti atvejų studijose aprašytus procesų tobulinimo pavyzdžius </a:t>
            </a:r>
            <a:endParaRPr sz="1800">
              <a:solidFill>
                <a:srgbClr val="000000"/>
              </a:solidFill>
            </a:endParaRPr>
          </a:p>
          <a:p>
            <a:pPr marL="171450" lvl="0" indent="-82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"/>
          <p:cNvSpPr txBox="1">
            <a:spLocks noGrp="1"/>
          </p:cNvSpPr>
          <p:nvPr>
            <p:ph type="title"/>
          </p:nvPr>
        </p:nvSpPr>
        <p:spPr>
          <a:xfrm>
            <a:off x="1331875" y="107850"/>
            <a:ext cx="7371300" cy="7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900">
                <a:solidFill>
                  <a:srgbClr val="000000"/>
                </a:solidFill>
              </a:rPr>
              <a:t>Įvadas: efektyvaus išteklių naudojimo versle pavyzdys nustatymas</a:t>
            </a:r>
            <a:endParaRPr sz="1900">
              <a:solidFill>
                <a:srgbClr val="000000"/>
              </a:solidFill>
            </a:endParaRPr>
          </a:p>
        </p:txBody>
      </p:sp>
      <p:sp>
        <p:nvSpPr>
          <p:cNvPr id="150" name="Google Shape;150;p3"/>
          <p:cNvSpPr txBox="1">
            <a:spLocks noGrp="1"/>
          </p:cNvSpPr>
          <p:nvPr>
            <p:ph type="body" idx="1"/>
          </p:nvPr>
        </p:nvSpPr>
        <p:spPr>
          <a:xfrm>
            <a:off x="1331900" y="898525"/>
            <a:ext cx="7582500" cy="38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1600" dirty="0" err="1"/>
              <a:t>Išteklių</a:t>
            </a:r>
            <a:r>
              <a:rPr lang="en-US" sz="1600" dirty="0"/>
              <a:t> </a:t>
            </a:r>
            <a:r>
              <a:rPr lang="en-US" sz="1600" dirty="0" err="1"/>
              <a:t>efektyvinimas</a:t>
            </a:r>
            <a:r>
              <a:rPr lang="en-US" sz="1600" dirty="0"/>
              <a:t> </a:t>
            </a:r>
            <a:r>
              <a:rPr lang="en-US" sz="1600" dirty="0" err="1"/>
              <a:t>atskeidžia</a:t>
            </a:r>
            <a:r>
              <a:rPr lang="en-US" sz="1600" dirty="0"/>
              <a:t> </a:t>
            </a:r>
            <a:r>
              <a:rPr lang="en-US" sz="1600" dirty="0" err="1"/>
              <a:t>transformuojantį</a:t>
            </a:r>
            <a:r>
              <a:rPr lang="en-US" sz="1600" dirty="0"/>
              <a:t> </a:t>
            </a:r>
            <a:r>
              <a:rPr lang="en-US" sz="1600" dirty="0" err="1"/>
              <a:t>požiūrį</a:t>
            </a:r>
            <a:r>
              <a:rPr lang="en-US" sz="1600" dirty="0"/>
              <a:t> į tai, </a:t>
            </a:r>
            <a:r>
              <a:rPr lang="en-US" sz="1600" dirty="0" err="1"/>
              <a:t>kaip</a:t>
            </a:r>
            <a:r>
              <a:rPr lang="en-US" sz="1600" dirty="0"/>
              <a:t> </a:t>
            </a:r>
            <a:r>
              <a:rPr lang="en-US" sz="1600" dirty="0" err="1"/>
              <a:t>verslas</a:t>
            </a:r>
            <a:r>
              <a:rPr lang="en-US" sz="1600" dirty="0"/>
              <a:t> </a:t>
            </a:r>
            <a:r>
              <a:rPr lang="en-US" sz="1600" dirty="0" err="1"/>
              <a:t>kuria</a:t>
            </a:r>
            <a:r>
              <a:rPr lang="en-US" sz="1600" dirty="0"/>
              <a:t> </a:t>
            </a:r>
            <a:r>
              <a:rPr lang="en-US" sz="1600" dirty="0" err="1"/>
              <a:t>ir</a:t>
            </a:r>
            <a:r>
              <a:rPr lang="en-US" sz="1600" dirty="0"/>
              <a:t> </a:t>
            </a:r>
            <a:r>
              <a:rPr lang="en-US" sz="1600" dirty="0" err="1"/>
              <a:t>tiekia</a:t>
            </a:r>
            <a:r>
              <a:rPr lang="en-US" sz="1600" dirty="0"/>
              <a:t> </a:t>
            </a:r>
            <a:r>
              <a:rPr lang="en-US" sz="1600" dirty="0" err="1"/>
              <a:t>produktus</a:t>
            </a:r>
            <a:r>
              <a:rPr lang="en-US" sz="1600" dirty="0"/>
              <a:t>.</a:t>
            </a:r>
            <a:endParaRPr sz="1600" dirty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600" dirty="0"/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1600" dirty="0" err="1">
                <a:solidFill>
                  <a:srgbClr val="000000"/>
                </a:solidFill>
              </a:rPr>
              <a:t>Pažiūrėkite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šį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vaizdo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įrašą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apie</a:t>
            </a:r>
            <a:r>
              <a:rPr lang="en-US" sz="1600" dirty="0">
                <a:solidFill>
                  <a:srgbClr val="000000"/>
                </a:solidFill>
              </a:rPr>
              <a:t> tai, </a:t>
            </a:r>
            <a:r>
              <a:rPr lang="en-US" sz="1600" dirty="0" err="1">
                <a:solidFill>
                  <a:srgbClr val="000000"/>
                </a:solidFill>
              </a:rPr>
              <a:t>kaip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elementų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gamintojas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tapo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mobilios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energijos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tiekėju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ir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kitus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pavyzdžius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kuomet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siekiant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išteklių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panaudojimo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efektyvumo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įmonės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pakeitė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savo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verslo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ateitį</a:t>
            </a:r>
            <a:r>
              <a:rPr lang="en-US" sz="1600" dirty="0">
                <a:solidFill>
                  <a:srgbClr val="000000"/>
                </a:solidFill>
              </a:rPr>
              <a:t>. </a:t>
            </a:r>
            <a:endParaRPr sz="1600" dirty="0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500" dirty="0"/>
          </a:p>
          <a:p>
            <a:pPr marL="400050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600" u="sng" dirty="0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https://www.youtube.com/watch?v=-se_wEJ_KM4&amp;feature=youtu.be</a:t>
            </a:r>
            <a:endParaRPr sz="1200" dirty="0">
              <a:solidFill>
                <a:srgbClr val="1155CC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5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900" b="1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5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500" dirty="0"/>
          </a:p>
        </p:txBody>
      </p:sp>
      <p:pic>
        <p:nvPicPr>
          <p:cNvPr id="151" name="Google Shape;151;p3" title="Value Matters: Innovation Has Directi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32962" y="2472118"/>
            <a:ext cx="3761362" cy="21157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"/>
          <p:cNvSpPr txBox="1">
            <a:spLocks noGrp="1"/>
          </p:cNvSpPr>
          <p:nvPr>
            <p:ph type="title"/>
          </p:nvPr>
        </p:nvSpPr>
        <p:spPr>
          <a:xfrm>
            <a:off x="1331894" y="0"/>
            <a:ext cx="7126500" cy="7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20"/>
              <a:buFont typeface="Arial"/>
              <a:buNone/>
            </a:pPr>
            <a:r>
              <a:rPr lang="en-US" sz="1620"/>
              <a:t>Kaštų struktūra Vokietijos gamybos pramonėje 2014 m. (procentais)  </a:t>
            </a:r>
            <a:endParaRPr sz="1620"/>
          </a:p>
        </p:txBody>
      </p:sp>
      <p:sp>
        <p:nvSpPr>
          <p:cNvPr id="157" name="Google Shape;157;p4"/>
          <p:cNvSpPr txBox="1">
            <a:spLocks noGrp="1"/>
          </p:cNvSpPr>
          <p:nvPr>
            <p:ph type="body" idx="1"/>
          </p:nvPr>
        </p:nvSpPr>
        <p:spPr>
          <a:xfrm>
            <a:off x="940275" y="3575700"/>
            <a:ext cx="8181900" cy="8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0000"/>
                </a:solidFill>
              </a:rPr>
              <a:t>Ši diagrama rodo vidinius gamybos įmonių verslo kaštus. </a:t>
            </a:r>
            <a:endParaRPr>
              <a:solidFill>
                <a:srgbClr val="000000"/>
              </a:solidFill>
            </a:endParaRPr>
          </a:p>
          <a:p>
            <a:pPr marL="171450" lvl="0" indent="-82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-US" sz="1600">
                <a:solidFill>
                  <a:srgbClr val="000000"/>
                </a:solidFill>
              </a:rPr>
              <a:t>"Medžiagos“ čia reiškia komponentus ir gamtinius išteklius, naudojamus gamybos procese.</a:t>
            </a:r>
            <a:r>
              <a:rPr lang="en-US" sz="1600"/>
              <a:t> Medžiagų kaštai auga (nuo 36 iki 43% laikotarpyje nuo 1993 ir 2014 m.).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-US" sz="1600"/>
              <a:t>Darbo kaštai sumažėjo nuo 27 iki 18% per tą patį laikotarpį. </a:t>
            </a:r>
            <a:endParaRPr/>
          </a:p>
          <a:p>
            <a:pPr marL="17145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171450" lvl="0" indent="-82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/>
          </a:p>
        </p:txBody>
      </p:sp>
      <p:pic>
        <p:nvPicPr>
          <p:cNvPr id="158" name="Google Shape;15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31900" y="740000"/>
            <a:ext cx="6750601" cy="2795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"/>
          <p:cNvSpPr txBox="1">
            <a:spLocks noGrp="1"/>
          </p:cNvSpPr>
          <p:nvPr>
            <p:ph type="title"/>
          </p:nvPr>
        </p:nvSpPr>
        <p:spPr>
          <a:xfrm>
            <a:off x="1377749" y="268575"/>
            <a:ext cx="6933900" cy="7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400">
                <a:solidFill>
                  <a:srgbClr val="000000"/>
                </a:solidFill>
              </a:rPr>
              <a:t>Kodėl verslai turėtų didinti naudojamų išteklių efektyvumą? </a:t>
            </a:r>
            <a:endParaRPr sz="1400">
              <a:solidFill>
                <a:srgbClr val="FF0000"/>
              </a:solidFill>
            </a:endParaRPr>
          </a:p>
        </p:txBody>
      </p:sp>
      <p:sp>
        <p:nvSpPr>
          <p:cNvPr id="164" name="Google Shape;164;p5"/>
          <p:cNvSpPr txBox="1">
            <a:spLocks noGrp="1"/>
          </p:cNvSpPr>
          <p:nvPr>
            <p:ph type="body" idx="1"/>
          </p:nvPr>
        </p:nvSpPr>
        <p:spPr>
          <a:xfrm>
            <a:off x="1377749" y="1076425"/>
            <a:ext cx="3467700" cy="37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en-US" sz="1600">
                <a:solidFill>
                  <a:srgbClr val="000000"/>
                </a:solidFill>
              </a:rPr>
              <a:t>Medžiagų kaštų, sunaudojamų pagaminant vieną vienetą yra naudingas verslui </a:t>
            </a:r>
            <a:endParaRPr sz="1600">
              <a:solidFill>
                <a:srgbClr val="000000"/>
              </a:solidFill>
            </a:endParaRPr>
          </a:p>
          <a:p>
            <a:pPr marL="171450" lvl="0" indent="-82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600"/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Mažiau medžiagų ir energijos naudojama gamyboje</a:t>
            </a:r>
            <a:endParaRPr sz="1600"/>
          </a:p>
          <a:p>
            <a:pPr marL="171450" lvl="0" indent="-82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600"/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Išlaidų sumažinimas</a:t>
            </a:r>
            <a:endParaRPr sz="1600"/>
          </a:p>
          <a:p>
            <a:pPr marL="171450" lvl="0" indent="-82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600"/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en-US" sz="1600">
                <a:solidFill>
                  <a:srgbClr val="000000"/>
                </a:solidFill>
              </a:rPr>
              <a:t>Konkurencinių pranašumų rinkoje didinimas</a:t>
            </a:r>
            <a:endParaRPr sz="1600">
              <a:solidFill>
                <a:srgbClr val="000000"/>
              </a:solidFill>
            </a:endParaRPr>
          </a:p>
          <a:p>
            <a:pPr marL="171450" lvl="0" indent="-82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600"/>
          </a:p>
        </p:txBody>
      </p:sp>
      <p:pic>
        <p:nvPicPr>
          <p:cNvPr id="165" name="Google Shape;165;p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036457" y="892635"/>
            <a:ext cx="3956400" cy="335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79228" y="1910241"/>
            <a:ext cx="1530229" cy="335309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5"/>
          <p:cNvSpPr txBox="1"/>
          <p:nvPr/>
        </p:nvSpPr>
        <p:spPr>
          <a:xfrm>
            <a:off x="5964600" y="1567775"/>
            <a:ext cx="1283700" cy="3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SUMAŽINTI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5"/>
          <p:cNvSpPr txBox="1"/>
          <p:nvPr/>
        </p:nvSpPr>
        <p:spPr>
          <a:xfrm>
            <a:off x="7793825" y="3082024"/>
            <a:ext cx="1127400" cy="484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Medžiagos, 43 %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"/>
          <p:cNvSpPr txBox="1">
            <a:spLocks noGrp="1"/>
          </p:cNvSpPr>
          <p:nvPr>
            <p:ph type="title"/>
          </p:nvPr>
        </p:nvSpPr>
        <p:spPr>
          <a:xfrm>
            <a:off x="1331900" y="350000"/>
            <a:ext cx="6979800" cy="7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600"/>
              <a:t>Kodėl būtina efektyvinti išteklių panaudojimą? </a:t>
            </a:r>
            <a:endParaRPr sz="1600">
              <a:solidFill>
                <a:srgbClr val="FF0000"/>
              </a:solidFill>
            </a:endParaRPr>
          </a:p>
        </p:txBody>
      </p:sp>
      <p:sp>
        <p:nvSpPr>
          <p:cNvPr id="174" name="Google Shape;174;p6"/>
          <p:cNvSpPr txBox="1">
            <a:spLocks noGrp="1"/>
          </p:cNvSpPr>
          <p:nvPr>
            <p:ph type="body" idx="1"/>
          </p:nvPr>
        </p:nvSpPr>
        <p:spPr>
          <a:xfrm>
            <a:off x="1331900" y="1180525"/>
            <a:ext cx="45057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•"/>
            </a:pPr>
            <a:r>
              <a:rPr lang="en-US" sz="1700">
                <a:solidFill>
                  <a:srgbClr val="000000"/>
                </a:solidFill>
              </a:rPr>
              <a:t>Sumažinta priklausomybė nuo gamtinių išteklių rinkos (kainos svyravimai ir jų prieinamumas)</a:t>
            </a:r>
            <a:endParaRPr sz="1500">
              <a:solidFill>
                <a:srgbClr val="000000"/>
              </a:solidFill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500"/>
              <a:buChar char="•"/>
            </a:pPr>
            <a:r>
              <a:rPr lang="en-US" sz="1700">
                <a:solidFill>
                  <a:srgbClr val="000000"/>
                </a:solidFill>
              </a:rPr>
              <a:t>Mažesni gamybos kaštai</a:t>
            </a:r>
            <a:endParaRPr sz="1500">
              <a:solidFill>
                <a:srgbClr val="000000"/>
              </a:solidFill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500"/>
              <a:buChar char="•"/>
            </a:pPr>
            <a:r>
              <a:rPr lang="en-US" sz="1700">
                <a:solidFill>
                  <a:srgbClr val="000000"/>
                </a:solidFill>
              </a:rPr>
              <a:t>Pagerintas konkurencingumas  </a:t>
            </a:r>
            <a:endParaRPr sz="1500">
              <a:solidFill>
                <a:srgbClr val="000000"/>
              </a:solidFill>
            </a:endParaRPr>
          </a:p>
          <a:p>
            <a:pPr marL="171450" lvl="0" indent="-171450" algn="l" rtl="0">
              <a:lnSpc>
                <a:spcPct val="114999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500"/>
              <a:buChar char="•"/>
            </a:pPr>
            <a:r>
              <a:rPr lang="en-US" sz="1700">
                <a:solidFill>
                  <a:srgbClr val="000000"/>
                </a:solidFill>
              </a:rPr>
              <a:t>Išaugusios organizacijos pajamos</a:t>
            </a:r>
            <a:endParaRPr sz="1500">
              <a:solidFill>
                <a:srgbClr val="000000"/>
              </a:solidFill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500"/>
              <a:buChar char="•"/>
            </a:pPr>
            <a:r>
              <a:rPr lang="en-US" sz="1700">
                <a:solidFill>
                  <a:srgbClr val="000000"/>
                </a:solidFill>
              </a:rPr>
              <a:t>Geresnis korporacinis įvaizdis </a:t>
            </a:r>
            <a:endParaRPr sz="1500">
              <a:solidFill>
                <a:srgbClr val="000000"/>
              </a:solidFill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500"/>
              <a:buChar char="•"/>
            </a:pPr>
            <a:r>
              <a:rPr lang="en-US" sz="1700">
                <a:solidFill>
                  <a:srgbClr val="000000"/>
                </a:solidFill>
              </a:rPr>
              <a:t>Žemesni naudojimo kaštai vartotojams (kai kuriais atvejais)</a:t>
            </a:r>
            <a:endParaRPr sz="1500">
              <a:solidFill>
                <a:srgbClr val="000000"/>
              </a:solidFill>
            </a:endParaRPr>
          </a:p>
          <a:p>
            <a:pPr marL="1714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700"/>
          </a:p>
          <a:p>
            <a:pPr marL="171450" lvl="0" indent="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500"/>
          </a:p>
          <a:p>
            <a:pPr marL="171450" lvl="0" indent="-82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500"/>
          </a:p>
        </p:txBody>
      </p:sp>
      <p:pic>
        <p:nvPicPr>
          <p:cNvPr id="175" name="Google Shape;175;p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115050" y="1380244"/>
            <a:ext cx="3078956" cy="22202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"/>
          <p:cNvSpPr txBox="1">
            <a:spLocks noGrp="1"/>
          </p:cNvSpPr>
          <p:nvPr>
            <p:ph type="title"/>
          </p:nvPr>
        </p:nvSpPr>
        <p:spPr>
          <a:xfrm>
            <a:off x="1331912" y="198426"/>
            <a:ext cx="7183500" cy="7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500"/>
              <a:t>Šiltnamio dujų emisijos mažinimas efektyvinant išteklių panaudojimą</a:t>
            </a:r>
            <a:endParaRPr sz="1500">
              <a:solidFill>
                <a:srgbClr val="FF0000"/>
              </a:solidFill>
            </a:endParaRPr>
          </a:p>
        </p:txBody>
      </p:sp>
      <p:sp>
        <p:nvSpPr>
          <p:cNvPr id="181" name="Google Shape;181;p7"/>
          <p:cNvSpPr txBox="1">
            <a:spLocks noGrp="1"/>
          </p:cNvSpPr>
          <p:nvPr>
            <p:ph type="body" idx="1"/>
          </p:nvPr>
        </p:nvSpPr>
        <p:spPr>
          <a:xfrm>
            <a:off x="958500" y="1017725"/>
            <a:ext cx="3613500" cy="36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Gamtinių medžiagų ar išteklių kiekio mažinimas turi tiesioginį poveikį Šiltnamio dujų emisijai</a:t>
            </a:r>
            <a:endParaRPr sz="1800"/>
          </a:p>
          <a:p>
            <a:pPr marL="171450" lvl="0" indent="-82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800"/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Verslai turi mokėti verslo mokesčius už savo CO</a:t>
            </a:r>
            <a:r>
              <a:rPr lang="en-US" sz="1800" baseline="-25000"/>
              <a:t>2</a:t>
            </a:r>
            <a:r>
              <a:rPr lang="en-US" sz="1800"/>
              <a:t> emisiją</a:t>
            </a:r>
            <a:endParaRPr sz="1800"/>
          </a:p>
          <a:p>
            <a:pPr marL="171450" lvl="0" indent="-82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800"/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1800">
                <a:solidFill>
                  <a:srgbClr val="000000"/>
                </a:solidFill>
              </a:rPr>
              <a:t>Išteklių ir energijos naudojimo efektyvumo skatinimas suteiks galimybę įmonėms sutaupyti lėšų ir parodys įmonių socialinę atsakomybę</a:t>
            </a:r>
            <a:endParaRPr sz="1800">
              <a:solidFill>
                <a:srgbClr val="000000"/>
              </a:solidFill>
            </a:endParaRPr>
          </a:p>
          <a:p>
            <a:pPr marL="17145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171450" lvl="0" indent="-82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800"/>
          </a:p>
        </p:txBody>
      </p:sp>
      <p:pic>
        <p:nvPicPr>
          <p:cNvPr id="182" name="Google Shape;182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1256" y="1465551"/>
            <a:ext cx="4192744" cy="2020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"/>
          <p:cNvSpPr txBox="1">
            <a:spLocks noGrp="1"/>
          </p:cNvSpPr>
          <p:nvPr>
            <p:ph type="title"/>
          </p:nvPr>
        </p:nvSpPr>
        <p:spPr>
          <a:xfrm>
            <a:off x="659554" y="906688"/>
            <a:ext cx="7937093" cy="70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Diskusija</a:t>
            </a:r>
            <a:endParaRPr/>
          </a:p>
        </p:txBody>
      </p:sp>
      <p:sp>
        <p:nvSpPr>
          <p:cNvPr id="188" name="Google Shape;188;p8"/>
          <p:cNvSpPr txBox="1">
            <a:spLocks noGrp="1"/>
          </p:cNvSpPr>
          <p:nvPr>
            <p:ph type="body" idx="1"/>
          </p:nvPr>
        </p:nvSpPr>
        <p:spPr>
          <a:xfrm>
            <a:off x="659550" y="1873650"/>
            <a:ext cx="5253000" cy="25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000000"/>
                </a:solidFill>
              </a:rPr>
              <a:t>Jei išteklių naudojimo efektyvumas būtų labai aiškus, kokius duomenis turėtumėte surinkti ir kokį vertinimą turėtumėte atlikti, kad tai pritaikytumėte praktiškai?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/>
          </a:p>
        </p:txBody>
      </p:sp>
      <p:pic>
        <p:nvPicPr>
          <p:cNvPr id="189" name="Google Shape;189;p8" descr="Merli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12581" y="1483826"/>
            <a:ext cx="3024027" cy="25301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"/>
          <p:cNvSpPr txBox="1">
            <a:spLocks noGrp="1"/>
          </p:cNvSpPr>
          <p:nvPr>
            <p:ph type="title"/>
          </p:nvPr>
        </p:nvSpPr>
        <p:spPr>
          <a:xfrm>
            <a:off x="1442050" y="198325"/>
            <a:ext cx="6502800" cy="7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800"/>
              <a:t>Išteklių efektyvumo scenarijų analizė</a:t>
            </a:r>
            <a:endParaRPr/>
          </a:p>
        </p:txBody>
      </p:sp>
      <p:sp>
        <p:nvSpPr>
          <p:cNvPr id="195" name="Google Shape;195;p9"/>
          <p:cNvSpPr txBox="1">
            <a:spLocks noGrp="1"/>
          </p:cNvSpPr>
          <p:nvPr>
            <p:ph type="body" idx="1"/>
          </p:nvPr>
        </p:nvSpPr>
        <p:spPr>
          <a:xfrm>
            <a:off x="1331999" y="1309275"/>
            <a:ext cx="3394800" cy="19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en-US" sz="1900"/>
              <a:t>Išteklių efektyvumo analizė yra besivystantis ir nuolatinis procesas.</a:t>
            </a:r>
            <a:endParaRPr sz="1900"/>
          </a:p>
          <a:p>
            <a:pPr marL="171450" lvl="0" indent="-82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900"/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en-US" sz="1900"/>
              <a:t>Tai yra nuolatinis tobulinimo procesas, kuris reikalauja įvertinti alternatyvius gamybos sistemos metodus ir verslo procesus. </a:t>
            </a:r>
            <a:endParaRPr sz="17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900"/>
          </a:p>
          <a:p>
            <a:pPr marL="171450" lvl="0" indent="-82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900"/>
          </a:p>
        </p:txBody>
      </p:sp>
      <p:pic>
        <p:nvPicPr>
          <p:cNvPr id="196" name="Google Shape;19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0466" y="1309268"/>
            <a:ext cx="4213534" cy="28227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"/>
          <p:cNvSpPr txBox="1">
            <a:spLocks noGrp="1"/>
          </p:cNvSpPr>
          <p:nvPr>
            <p:ph type="title"/>
          </p:nvPr>
        </p:nvSpPr>
        <p:spPr>
          <a:xfrm>
            <a:off x="1331902" y="457950"/>
            <a:ext cx="4770300" cy="7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800"/>
              <a:t>Išteklių vertės žemėlapio kūrimas </a:t>
            </a:r>
            <a:endParaRPr/>
          </a:p>
        </p:txBody>
      </p:sp>
      <p:sp>
        <p:nvSpPr>
          <p:cNvPr id="202" name="Google Shape;202;p10"/>
          <p:cNvSpPr txBox="1">
            <a:spLocks noGrp="1"/>
          </p:cNvSpPr>
          <p:nvPr>
            <p:ph type="body" idx="1"/>
          </p:nvPr>
        </p:nvSpPr>
        <p:spPr>
          <a:xfrm>
            <a:off x="1331900" y="1304250"/>
            <a:ext cx="2889000" cy="33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1600"/>
              <a:t>Verslas turi atlikti išsamią savo verslo operacijų analizę ir pasirengti operacijų „žemėlapį“</a:t>
            </a:r>
            <a:endParaRPr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/>
              <a:t>Šaltinis: Papetti et al., 2019</a:t>
            </a:r>
            <a:endParaRPr/>
          </a:p>
          <a:p>
            <a:pPr marL="171450" lvl="0" indent="-82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/>
          </a:p>
        </p:txBody>
      </p:sp>
      <p:sp>
        <p:nvSpPr>
          <p:cNvPr id="203" name="Google Shape;203;p10"/>
          <p:cNvSpPr txBox="1"/>
          <p:nvPr/>
        </p:nvSpPr>
        <p:spPr>
          <a:xfrm>
            <a:off x="5677693" y="904963"/>
            <a:ext cx="4148049" cy="372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82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4" name="Google Shape;204;p10"/>
          <p:cNvGrpSpPr/>
          <p:nvPr/>
        </p:nvGrpSpPr>
        <p:grpSpPr>
          <a:xfrm>
            <a:off x="4530116" y="350379"/>
            <a:ext cx="4343190" cy="4192643"/>
            <a:chOff x="751072" y="335"/>
            <a:chExt cx="4343190" cy="4192643"/>
          </a:xfrm>
        </p:grpSpPr>
        <p:sp>
          <p:nvSpPr>
            <p:cNvPr id="205" name="Google Shape;205;p10"/>
            <p:cNvSpPr/>
            <p:nvPr/>
          </p:nvSpPr>
          <p:spPr>
            <a:xfrm>
              <a:off x="2289042" y="335"/>
              <a:ext cx="1267250" cy="1267250"/>
            </a:xfrm>
            <a:prstGeom prst="ellipse">
              <a:avLst/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0"/>
            <p:cNvSpPr txBox="1"/>
            <p:nvPr/>
          </p:nvSpPr>
          <p:spPr>
            <a:xfrm>
              <a:off x="2474626" y="185919"/>
              <a:ext cx="896082" cy="8960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alibri"/>
                <a:buNone/>
              </a:pPr>
              <a:r>
                <a:rPr lang="en-US" sz="1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1. T</a:t>
              </a:r>
              <a:r>
                <a:rPr lang="en-US" sz="1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ikslų ir ribų apibrėžimas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0"/>
            <p:cNvSpPr/>
            <p:nvPr/>
          </p:nvSpPr>
          <p:spPr>
            <a:xfrm rot="2160000">
              <a:off x="3516008" y="973224"/>
              <a:ext cx="335905" cy="427697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10"/>
            <p:cNvSpPr txBox="1"/>
            <p:nvPr/>
          </p:nvSpPr>
          <p:spPr>
            <a:xfrm rot="2160000">
              <a:off x="3525631" y="1029147"/>
              <a:ext cx="235134" cy="256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Calibri"/>
                <a:buNone/>
              </a:pPr>
              <a:endPara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10"/>
            <p:cNvSpPr/>
            <p:nvPr/>
          </p:nvSpPr>
          <p:spPr>
            <a:xfrm>
              <a:off x="3827012" y="1117736"/>
              <a:ext cx="1267250" cy="1267250"/>
            </a:xfrm>
            <a:prstGeom prst="ellipse">
              <a:avLst/>
            </a:prstGeom>
            <a:solidFill>
              <a:srgbClr val="D7785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0"/>
            <p:cNvSpPr txBox="1"/>
            <p:nvPr/>
          </p:nvSpPr>
          <p:spPr>
            <a:xfrm>
              <a:off x="4012596" y="1303320"/>
              <a:ext cx="896082" cy="8960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alibri"/>
                <a:buNone/>
              </a:pPr>
              <a:r>
                <a:rPr lang="en-US" sz="1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2. </a:t>
              </a:r>
              <a:r>
                <a:rPr lang="en-US" sz="1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Materialinių srautų žemėlapio kūrimas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0"/>
            <p:cNvSpPr/>
            <p:nvPr/>
          </p:nvSpPr>
          <p:spPr>
            <a:xfrm rot="6480000">
              <a:off x="4001896" y="2432467"/>
              <a:ext cx="335905" cy="427697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D77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10"/>
            <p:cNvSpPr txBox="1"/>
            <p:nvPr/>
          </p:nvSpPr>
          <p:spPr>
            <a:xfrm rot="-4320000">
              <a:off x="4067851" y="2470087"/>
              <a:ext cx="235134" cy="256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Calibri"/>
                <a:buNone/>
              </a:pPr>
              <a:endPara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10"/>
            <p:cNvSpPr/>
            <p:nvPr/>
          </p:nvSpPr>
          <p:spPr>
            <a:xfrm>
              <a:off x="3239560" y="2925728"/>
              <a:ext cx="1267250" cy="1267250"/>
            </a:xfrm>
            <a:prstGeom prst="ellipse">
              <a:avLst/>
            </a:prstGeom>
            <a:solidFill>
              <a:srgbClr val="C47F6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0"/>
            <p:cNvSpPr txBox="1"/>
            <p:nvPr/>
          </p:nvSpPr>
          <p:spPr>
            <a:xfrm>
              <a:off x="3425144" y="3111312"/>
              <a:ext cx="896082" cy="8960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alibri"/>
                <a:buNone/>
              </a:pPr>
              <a:r>
                <a:rPr lang="en-US" sz="1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3. </a:t>
              </a:r>
              <a:r>
                <a:rPr lang="en-US" sz="1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Duomenų rinkimas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0"/>
            <p:cNvSpPr/>
            <p:nvPr/>
          </p:nvSpPr>
          <p:spPr>
            <a:xfrm rot="10800000">
              <a:off x="2764221" y="3345505"/>
              <a:ext cx="335905" cy="427697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C47F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10"/>
            <p:cNvSpPr txBox="1"/>
            <p:nvPr/>
          </p:nvSpPr>
          <p:spPr>
            <a:xfrm>
              <a:off x="2864992" y="3431044"/>
              <a:ext cx="235134" cy="256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Calibri"/>
                <a:buNone/>
              </a:pPr>
              <a:endPara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10"/>
            <p:cNvSpPr/>
            <p:nvPr/>
          </p:nvSpPr>
          <p:spPr>
            <a:xfrm>
              <a:off x="1338524" y="2925728"/>
              <a:ext cx="1267250" cy="1267250"/>
            </a:xfrm>
            <a:prstGeom prst="ellipse">
              <a:avLst/>
            </a:prstGeom>
            <a:solidFill>
              <a:srgbClr val="B38E8A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10"/>
            <p:cNvSpPr txBox="1"/>
            <p:nvPr/>
          </p:nvSpPr>
          <p:spPr>
            <a:xfrm>
              <a:off x="1524108" y="3111312"/>
              <a:ext cx="896082" cy="8960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alibri"/>
                <a:buNone/>
              </a:pPr>
              <a:r>
                <a:rPr lang="en-US" sz="1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4. V</a:t>
              </a:r>
              <a:r>
                <a:rPr lang="en-US" sz="1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ertės žemėlapio kūrimas 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alibri"/>
                <a:buNone/>
              </a:pPr>
              <a:endPara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0"/>
            <p:cNvSpPr/>
            <p:nvPr/>
          </p:nvSpPr>
          <p:spPr>
            <a:xfrm rot="-6480000">
              <a:off x="1513408" y="2450550"/>
              <a:ext cx="335905" cy="427697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B38E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0"/>
            <p:cNvSpPr txBox="1"/>
            <p:nvPr/>
          </p:nvSpPr>
          <p:spPr>
            <a:xfrm rot="4320000">
              <a:off x="1579363" y="2584008"/>
              <a:ext cx="235134" cy="256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Calibri"/>
                <a:buNone/>
              </a:pPr>
              <a:endPara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0"/>
            <p:cNvSpPr/>
            <p:nvPr/>
          </p:nvSpPr>
          <p:spPr>
            <a:xfrm>
              <a:off x="751072" y="1117736"/>
              <a:ext cx="1267250" cy="1267250"/>
            </a:xfrm>
            <a:prstGeom prst="ellipse">
              <a:avLst/>
            </a:prstGeom>
            <a:solidFill>
              <a:srgbClr val="A4A4A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10"/>
            <p:cNvSpPr txBox="1"/>
            <p:nvPr/>
          </p:nvSpPr>
          <p:spPr>
            <a:xfrm>
              <a:off x="936656" y="1303320"/>
              <a:ext cx="896082" cy="8960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alibri"/>
                <a:buNone/>
              </a:pPr>
              <a:r>
                <a:rPr lang="en-US" sz="1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5. </a:t>
              </a:r>
              <a:r>
                <a:rPr lang="en-US" sz="1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Tobulėjimo strategijos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10"/>
            <p:cNvSpPr/>
            <p:nvPr/>
          </p:nvSpPr>
          <p:spPr>
            <a:xfrm rot="-2160000">
              <a:off x="1978038" y="984400"/>
              <a:ext cx="335905" cy="427697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4A4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10"/>
            <p:cNvSpPr txBox="1"/>
            <p:nvPr/>
          </p:nvSpPr>
          <p:spPr>
            <a:xfrm rot="-2160000">
              <a:off x="1987661" y="1099555"/>
              <a:ext cx="235134" cy="256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Calibri"/>
                <a:buNone/>
              </a:pPr>
              <a:endPara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"/>
          <p:cNvSpPr txBox="1">
            <a:spLocks noGrp="1"/>
          </p:cNvSpPr>
          <p:nvPr>
            <p:ph type="title"/>
          </p:nvPr>
        </p:nvSpPr>
        <p:spPr>
          <a:xfrm>
            <a:off x="1170809" y="350000"/>
            <a:ext cx="7117200" cy="7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/>
              <a:t>Atvejo </a:t>
            </a:r>
            <a:r>
              <a:rPr lang="en-US" sz="2800">
                <a:solidFill>
                  <a:srgbClr val="000000"/>
                </a:solidFill>
              </a:rPr>
              <a:t>analizė</a:t>
            </a:r>
            <a:r>
              <a:rPr lang="en-US" sz="2800">
                <a:solidFill>
                  <a:srgbClr val="FF0000"/>
                </a:solidFill>
              </a:rPr>
              <a:t> </a:t>
            </a:r>
            <a:r>
              <a:rPr lang="en-US" sz="2800"/>
              <a:t>– Packaging – Automation and Engineering GmbH</a:t>
            </a:r>
            <a:endParaRPr/>
          </a:p>
        </p:txBody>
      </p:sp>
      <p:sp>
        <p:nvSpPr>
          <p:cNvPr id="230" name="Google Shape;230;p11"/>
          <p:cNvSpPr txBox="1">
            <a:spLocks noGrp="1"/>
          </p:cNvSpPr>
          <p:nvPr>
            <p:ph type="body" idx="1"/>
          </p:nvPr>
        </p:nvSpPr>
        <p:spPr>
          <a:xfrm>
            <a:off x="1096150" y="1419375"/>
            <a:ext cx="3117300" cy="18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800" b="1"/>
              <a:t>Situacija:</a:t>
            </a:r>
            <a:r>
              <a:rPr lang="en-US" sz="1800"/>
              <a:t> +1 milijonas tonų pakavimo plėvelės per metus sunaudojama PET buteliams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1800" b="1"/>
              <a:t>Problema</a:t>
            </a:r>
            <a:r>
              <a:rPr lang="en-US" sz="1800" b="1">
                <a:solidFill>
                  <a:srgbClr val="000000"/>
                </a:solidFill>
              </a:rPr>
              <a:t>: </a:t>
            </a:r>
            <a:r>
              <a:rPr lang="en-US" sz="1800">
                <a:solidFill>
                  <a:srgbClr val="000000"/>
                </a:solidFill>
              </a:rPr>
              <a:t>Didelis medžiagų kiekio sunaudojimas dėl paprastesnio transportavimo</a:t>
            </a:r>
            <a:endParaRPr sz="18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800"/>
          </a:p>
        </p:txBody>
      </p:sp>
      <p:pic>
        <p:nvPicPr>
          <p:cNvPr id="231" name="Google Shape;231;p1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460595" y="1154238"/>
            <a:ext cx="4683405" cy="2835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"/>
          <p:cNvSpPr txBox="1">
            <a:spLocks noGrp="1"/>
          </p:cNvSpPr>
          <p:nvPr>
            <p:ph type="title"/>
          </p:nvPr>
        </p:nvSpPr>
        <p:spPr>
          <a:xfrm>
            <a:off x="1306807" y="457950"/>
            <a:ext cx="6530400" cy="7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/>
              <a:t>Atvejo </a:t>
            </a:r>
            <a:r>
              <a:rPr lang="en-US" sz="2800">
                <a:solidFill>
                  <a:srgbClr val="000000"/>
                </a:solidFill>
              </a:rPr>
              <a:t>analizė</a:t>
            </a:r>
            <a:r>
              <a:rPr lang="en-US" sz="2800"/>
              <a:t>– Packaging – Automation and Engineering GmbH</a:t>
            </a:r>
            <a:endParaRPr/>
          </a:p>
        </p:txBody>
      </p:sp>
      <p:sp>
        <p:nvSpPr>
          <p:cNvPr id="237" name="Google Shape;237;p12"/>
          <p:cNvSpPr txBox="1">
            <a:spLocks noGrp="1"/>
          </p:cNvSpPr>
          <p:nvPr>
            <p:ph type="body" idx="1"/>
          </p:nvPr>
        </p:nvSpPr>
        <p:spPr>
          <a:xfrm>
            <a:off x="1331900" y="1487500"/>
            <a:ext cx="3240000" cy="13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800" b="1"/>
              <a:t>Sprendimas:</a:t>
            </a:r>
            <a:r>
              <a:rPr lang="en-US" sz="1800"/>
              <a:t> </a:t>
            </a:r>
            <a:r>
              <a:rPr lang="en-US" sz="1800">
                <a:solidFill>
                  <a:srgbClr val="000000"/>
                </a:solidFill>
              </a:rPr>
              <a:t>Efektyvus pakuočių pakavimo būdas. Plastikinė rankovė supakuoja butelius į į vieną pakuotę. </a:t>
            </a:r>
            <a:endParaRPr sz="18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800"/>
          </a:p>
        </p:txBody>
      </p:sp>
      <p:pic>
        <p:nvPicPr>
          <p:cNvPr id="238" name="Google Shape;238;p1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937395" y="1287375"/>
            <a:ext cx="4206605" cy="21398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Google Shape;243;p13"/>
          <p:cNvCxnSpPr/>
          <p:nvPr/>
        </p:nvCxnSpPr>
        <p:spPr>
          <a:xfrm>
            <a:off x="602395" y="1040418"/>
            <a:ext cx="8100" cy="4093800"/>
          </a:xfrm>
          <a:prstGeom prst="straightConnector1">
            <a:avLst/>
          </a:prstGeom>
          <a:noFill/>
          <a:ln w="38100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44" name="Google Shape;24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537" y="154076"/>
            <a:ext cx="817827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5" name="Google Shape;245;p13"/>
          <p:cNvCxnSpPr/>
          <p:nvPr/>
        </p:nvCxnSpPr>
        <p:spPr>
          <a:xfrm flipH="1">
            <a:off x="589500" y="5134250"/>
            <a:ext cx="8568900" cy="11700"/>
          </a:xfrm>
          <a:prstGeom prst="straightConnector1">
            <a:avLst/>
          </a:prstGeom>
          <a:noFill/>
          <a:ln w="38100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46" name="Google Shape;246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79200" y="4609750"/>
            <a:ext cx="1648699" cy="47095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3"/>
          <p:cNvSpPr txBox="1"/>
          <p:nvPr/>
        </p:nvSpPr>
        <p:spPr>
          <a:xfrm>
            <a:off x="1036359" y="154076"/>
            <a:ext cx="7910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Chemikalų nuomos verslo modelis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3"/>
          <p:cNvSpPr txBox="1"/>
          <p:nvPr/>
        </p:nvSpPr>
        <p:spPr>
          <a:xfrm>
            <a:off x="1711842" y="4712425"/>
            <a:ext cx="5559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Šaltinis: Sena Peiris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3"/>
          <p:cNvSpPr txBox="1"/>
          <p:nvPr/>
        </p:nvSpPr>
        <p:spPr>
          <a:xfrm>
            <a:off x="790750" y="4286975"/>
            <a:ext cx="8029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Gyvybiškai svarbu, kad korporacijoje būtų noras ir bendruomeninis suvokimas, kad ji veiktų efektyviai.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3"/>
          <p:cNvSpPr/>
          <p:nvPr/>
        </p:nvSpPr>
        <p:spPr>
          <a:xfrm>
            <a:off x="1688183" y="1985305"/>
            <a:ext cx="2029500" cy="1267800"/>
          </a:xfrm>
          <a:prstGeom prst="rect">
            <a:avLst/>
          </a:prstGeom>
          <a:solidFill>
            <a:srgbClr val="0070C0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Medžiagos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(kaštai, apimtis)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3"/>
          <p:cNvSpPr/>
          <p:nvPr/>
        </p:nvSpPr>
        <p:spPr>
          <a:xfrm>
            <a:off x="5836361" y="2019307"/>
            <a:ext cx="2029500" cy="1267800"/>
          </a:xfrm>
          <a:prstGeom prst="rect">
            <a:avLst/>
          </a:prstGeom>
          <a:solidFill>
            <a:srgbClr val="0070C0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Gyvavimo ciklo kaštai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(medžiagos, darbas, atliekų valdymas)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3"/>
          <p:cNvSpPr txBox="1"/>
          <p:nvPr/>
        </p:nvSpPr>
        <p:spPr>
          <a:xfrm>
            <a:off x="1560137" y="1142557"/>
            <a:ext cx="22293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Tradicinio verslo modelis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Prieštaraujanti motyvacija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Prekių pristatymas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3"/>
          <p:cNvSpPr txBox="1"/>
          <p:nvPr/>
        </p:nvSpPr>
        <p:spPr>
          <a:xfrm>
            <a:off x="5731252" y="1096515"/>
            <a:ext cx="22398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Chemikalų nuomos modelis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Kartu einanti motyvacija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Paslaugų teikimas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3"/>
          <p:cNvSpPr txBox="1"/>
          <p:nvPr/>
        </p:nvSpPr>
        <p:spPr>
          <a:xfrm>
            <a:off x="575646" y="1638723"/>
            <a:ext cx="1056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Tiekėjas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3"/>
          <p:cNvSpPr txBox="1"/>
          <p:nvPr/>
        </p:nvSpPr>
        <p:spPr>
          <a:xfrm>
            <a:off x="3631092" y="1664613"/>
            <a:ext cx="1056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Vartotojas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3"/>
          <p:cNvSpPr txBox="1"/>
          <p:nvPr/>
        </p:nvSpPr>
        <p:spPr>
          <a:xfrm>
            <a:off x="4815340" y="1680885"/>
            <a:ext cx="1056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Tiekėjas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3"/>
          <p:cNvSpPr txBox="1"/>
          <p:nvPr/>
        </p:nvSpPr>
        <p:spPr>
          <a:xfrm>
            <a:off x="7959472" y="1633694"/>
            <a:ext cx="1056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Vartotojas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8" name="Google Shape;258;p13"/>
          <p:cNvCxnSpPr/>
          <p:nvPr/>
        </p:nvCxnSpPr>
        <p:spPr>
          <a:xfrm>
            <a:off x="4815340" y="946798"/>
            <a:ext cx="0" cy="3126300"/>
          </a:xfrm>
          <a:prstGeom prst="straightConnector1">
            <a:avLst/>
          </a:prstGeom>
          <a:noFill/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9" name="Google Shape;259;p13"/>
          <p:cNvSpPr/>
          <p:nvPr/>
        </p:nvSpPr>
        <p:spPr>
          <a:xfrm>
            <a:off x="951866" y="2019307"/>
            <a:ext cx="390900" cy="12084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3"/>
          <p:cNvSpPr/>
          <p:nvPr/>
        </p:nvSpPr>
        <p:spPr>
          <a:xfrm rot="10800000">
            <a:off x="3980246" y="2014986"/>
            <a:ext cx="390900" cy="12084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3"/>
          <p:cNvSpPr/>
          <p:nvPr/>
        </p:nvSpPr>
        <p:spPr>
          <a:xfrm rot="10800000">
            <a:off x="5130377" y="2055271"/>
            <a:ext cx="390900" cy="12084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3"/>
          <p:cNvSpPr/>
          <p:nvPr/>
        </p:nvSpPr>
        <p:spPr>
          <a:xfrm rot="10800000">
            <a:off x="8346131" y="2044596"/>
            <a:ext cx="390900" cy="12084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3"/>
          <p:cNvSpPr txBox="1"/>
          <p:nvPr/>
        </p:nvSpPr>
        <p:spPr>
          <a:xfrm>
            <a:off x="667163" y="3344138"/>
            <a:ext cx="1020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“kuo daugiau, tuo geriau”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3"/>
          <p:cNvSpPr txBox="1"/>
          <p:nvPr/>
        </p:nvSpPr>
        <p:spPr>
          <a:xfrm>
            <a:off x="3648517" y="3316664"/>
            <a:ext cx="1020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“kuo mažiau, tuo geriau”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3"/>
          <p:cNvSpPr txBox="1"/>
          <p:nvPr/>
        </p:nvSpPr>
        <p:spPr>
          <a:xfrm>
            <a:off x="4850190" y="3344138"/>
            <a:ext cx="1020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“kuo mažiau, tuo geriau”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3"/>
          <p:cNvSpPr txBox="1"/>
          <p:nvPr/>
        </p:nvSpPr>
        <p:spPr>
          <a:xfrm>
            <a:off x="8103549" y="3344137"/>
            <a:ext cx="1020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“kuo mažiau, tuo geriau”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4"/>
          <p:cNvSpPr txBox="1">
            <a:spLocks noGrp="1"/>
          </p:cNvSpPr>
          <p:nvPr>
            <p:ph type="title"/>
          </p:nvPr>
        </p:nvSpPr>
        <p:spPr>
          <a:xfrm>
            <a:off x="1286087" y="1"/>
            <a:ext cx="7183500" cy="7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200"/>
              <a:t>Santrauka</a:t>
            </a:r>
            <a:endParaRPr sz="2200"/>
          </a:p>
        </p:txBody>
      </p:sp>
      <p:sp>
        <p:nvSpPr>
          <p:cNvPr id="272" name="Google Shape;272;p14"/>
          <p:cNvSpPr txBox="1">
            <a:spLocks noGrp="1"/>
          </p:cNvSpPr>
          <p:nvPr>
            <p:ph type="body" idx="1"/>
          </p:nvPr>
        </p:nvSpPr>
        <p:spPr>
          <a:xfrm>
            <a:off x="1199125" y="898525"/>
            <a:ext cx="7316100" cy="36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-US" sz="2000"/>
              <a:t>Efektyvus išteklių naudojimas kurią vertę produktų ir verslų tvarumui</a:t>
            </a:r>
            <a:endParaRPr sz="2000"/>
          </a:p>
          <a:p>
            <a:pPr marL="171450" lvl="0" indent="-82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2000"/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-US" sz="2000"/>
              <a:t>Išteklių efektyvumas mažina šiltnamio dujų emisiją ir padeda kovoti su klimato kaita</a:t>
            </a:r>
            <a:endParaRPr sz="2000"/>
          </a:p>
          <a:p>
            <a:pPr marL="171450" lvl="0" indent="-82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2000"/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-US" sz="2000"/>
              <a:t>Detali verslo ir gamybos sistemų analizė ir tam skirtos priemonės gali būti laikomi besitęsiančio tobulėjimo dalimi</a:t>
            </a:r>
            <a:endParaRPr sz="2000"/>
          </a:p>
          <a:p>
            <a:pPr marL="171450" lvl="0" indent="-82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2000"/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-US" sz="2000"/>
              <a:t>Išteklių efektyvumas verslams suteikia konkurencinį pranašumą.</a:t>
            </a:r>
            <a:endParaRPr/>
          </a:p>
          <a:p>
            <a:pPr marL="171450" lvl="0" indent="-82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7" name="Google Shape;277;p15"/>
          <p:cNvCxnSpPr/>
          <p:nvPr/>
        </p:nvCxnSpPr>
        <p:spPr>
          <a:xfrm>
            <a:off x="602395" y="1040418"/>
            <a:ext cx="8100" cy="4093800"/>
          </a:xfrm>
          <a:prstGeom prst="straightConnector1">
            <a:avLst/>
          </a:prstGeom>
          <a:noFill/>
          <a:ln w="38100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78" name="Google Shape;27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537" y="154076"/>
            <a:ext cx="817827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9" name="Google Shape;279;p15"/>
          <p:cNvCxnSpPr/>
          <p:nvPr/>
        </p:nvCxnSpPr>
        <p:spPr>
          <a:xfrm flipH="1">
            <a:off x="589500" y="5134250"/>
            <a:ext cx="8568900" cy="11700"/>
          </a:xfrm>
          <a:prstGeom prst="straightConnector1">
            <a:avLst/>
          </a:prstGeom>
          <a:noFill/>
          <a:ln w="38100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80" name="Google Shape;280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94148" y="4530178"/>
            <a:ext cx="1648699" cy="47095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5"/>
          <p:cNvSpPr txBox="1"/>
          <p:nvPr/>
        </p:nvSpPr>
        <p:spPr>
          <a:xfrm>
            <a:off x="1015364" y="1355864"/>
            <a:ext cx="7803300" cy="3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Europos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komisijos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išteklių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efektyvumo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puslapis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-US" sz="2000" b="0" i="0" u="sng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https://ec.europa.eu/environment/resource_efficiency/</a:t>
            </a:r>
            <a:r>
              <a:rPr lang="en-US" sz="2000" b="0" i="0" u="none" strike="noStrike" cap="none" dirty="0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000" b="0" i="0" u="none" strike="noStrike" cap="none" dirty="0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b="0" i="0" u="none" strike="noStrike" cap="none" dirty="0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Žaliasis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augimas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-US" sz="2000" b="0" i="0" u="sng" strike="noStrike" cap="none" dirty="0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https://ec.europa.eu/environment/green-growth/resource-efficiency/index_en.htm</a:t>
            </a:r>
            <a:r>
              <a:rPr lang="en-US" sz="2000" b="0" i="0" u="none" strike="noStrike" cap="none" dirty="0">
                <a:solidFill>
                  <a:srgbClr val="EF86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000" b="0" i="0" u="none" strike="noStrike" cap="none" dirty="0">
                <a:solidFill>
                  <a:srgbClr val="EF8600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b="0" i="0" u="none" strike="noStrike" cap="none" dirty="0">
              <a:solidFill>
                <a:srgbClr val="EF86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WRAP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Inovatyvūs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verslai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-US" sz="2000" b="0" i="0" u="sng" strike="noStrike" cap="none" dirty="0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http://www.wrap.org.uk/content/innovative-business-models-0</a:t>
            </a:r>
            <a:endParaRPr sz="1600" b="0" i="0" u="none" strike="noStrike" cap="none" dirty="0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5"/>
          <p:cNvSpPr txBox="1"/>
          <p:nvPr/>
        </p:nvSpPr>
        <p:spPr>
          <a:xfrm>
            <a:off x="1190175" y="505175"/>
            <a:ext cx="6612900" cy="6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Naudingi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informacijos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šaltiniai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6"/>
          <p:cNvSpPr txBox="1">
            <a:spLocks noGrp="1"/>
          </p:cNvSpPr>
          <p:nvPr>
            <p:ph type="title"/>
          </p:nvPr>
        </p:nvSpPr>
        <p:spPr>
          <a:xfrm>
            <a:off x="1341109" y="633775"/>
            <a:ext cx="7417200" cy="7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20"/>
              <a:buFont typeface="Arial"/>
              <a:buNone/>
            </a:pPr>
            <a:r>
              <a:rPr lang="en-US" sz="1820">
                <a:solidFill>
                  <a:srgbClr val="000000"/>
                </a:solidFill>
              </a:rPr>
              <a:t>Efektyvi pastatų infrastruktūra jiems naudojamų medžiagų atžvilgiu ir energetiškai efektyvūs pastatai</a:t>
            </a:r>
            <a:endParaRPr sz="2300">
              <a:solidFill>
                <a:srgbClr val="000000"/>
              </a:solidFill>
            </a:endParaRPr>
          </a:p>
        </p:txBody>
      </p:sp>
      <p:sp>
        <p:nvSpPr>
          <p:cNvPr id="289" name="Google Shape;289;p16"/>
          <p:cNvSpPr txBox="1">
            <a:spLocks noGrp="1"/>
          </p:cNvSpPr>
          <p:nvPr>
            <p:ph type="body" idx="1"/>
          </p:nvPr>
        </p:nvSpPr>
        <p:spPr>
          <a:xfrm>
            <a:off x="7284575" y="1735925"/>
            <a:ext cx="1785900" cy="25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500">
                <a:solidFill>
                  <a:srgbClr val="000000"/>
                </a:solidFill>
              </a:rPr>
              <a:t>Eksploataciniai įrenginiai patalpoms projektuojami taip, kad būtų optimaliai naudojama energija ir vanduo</a:t>
            </a: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/>
          </a:p>
        </p:txBody>
      </p:sp>
      <p:pic>
        <p:nvPicPr>
          <p:cNvPr id="290" name="Google Shape;290;p1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75663" y="1913569"/>
            <a:ext cx="6065100" cy="277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16"/>
          <p:cNvSpPr txBox="1"/>
          <p:nvPr/>
        </p:nvSpPr>
        <p:spPr>
          <a:xfrm>
            <a:off x="5424150" y="2075775"/>
            <a:ext cx="1726800" cy="2847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Pastato ertmių izoliavimas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6"/>
          <p:cNvSpPr txBox="1"/>
          <p:nvPr/>
        </p:nvSpPr>
        <p:spPr>
          <a:xfrm>
            <a:off x="2971800" y="2360475"/>
            <a:ext cx="2232000" cy="2847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Energetiškai efektyvus apšvietimas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6"/>
          <p:cNvSpPr txBox="1"/>
          <p:nvPr/>
        </p:nvSpPr>
        <p:spPr>
          <a:xfrm>
            <a:off x="5203800" y="3671675"/>
            <a:ext cx="2037000" cy="2847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Lietaus vandens panaudojimas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6"/>
          <p:cNvSpPr txBox="1"/>
          <p:nvPr/>
        </p:nvSpPr>
        <p:spPr>
          <a:xfrm>
            <a:off x="2971800" y="3956375"/>
            <a:ext cx="2083200" cy="2847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Vėsinimas ir oro kondicionavimas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6"/>
          <p:cNvSpPr txBox="1"/>
          <p:nvPr/>
        </p:nvSpPr>
        <p:spPr>
          <a:xfrm>
            <a:off x="5007421" y="4720155"/>
            <a:ext cx="2136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Šaltinis: www.archlab.de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6"/>
          <p:cNvSpPr txBox="1"/>
          <p:nvPr/>
        </p:nvSpPr>
        <p:spPr>
          <a:xfrm>
            <a:off x="1175675" y="4400375"/>
            <a:ext cx="1447800" cy="2847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Šildymo technologija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7"/>
          <p:cNvSpPr txBox="1">
            <a:spLocks noGrp="1"/>
          </p:cNvSpPr>
          <p:nvPr>
            <p:ph type="body" idx="1"/>
          </p:nvPr>
        </p:nvSpPr>
        <p:spPr>
          <a:xfrm>
            <a:off x="659554" y="1725702"/>
            <a:ext cx="79371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0"/>
              <a:buFont typeface="Arial"/>
              <a:buNone/>
            </a:pPr>
            <a:r>
              <a:rPr lang="en-US" sz="4320"/>
              <a:t>Žiedinė ekonomika – pagrindiniai iššūkiai</a:t>
            </a:r>
            <a:endParaRPr>
              <a:solidFill>
                <a:srgbClr val="000000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2133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400">
                <a:solidFill>
                  <a:srgbClr val="7F7F7F"/>
                </a:solidFill>
              </a:rPr>
              <a:t>Žinių patikrinimas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b7da0c940c_0_0"/>
          <p:cNvSpPr txBox="1">
            <a:spLocks noGrp="1"/>
          </p:cNvSpPr>
          <p:nvPr>
            <p:ph type="title"/>
          </p:nvPr>
        </p:nvSpPr>
        <p:spPr>
          <a:xfrm>
            <a:off x="1331900" y="0"/>
            <a:ext cx="7183500" cy="4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000"/>
              <a:t>1 klausimas</a:t>
            </a:r>
            <a:endParaRPr sz="2000"/>
          </a:p>
        </p:txBody>
      </p:sp>
      <p:sp>
        <p:nvSpPr>
          <p:cNvPr id="314" name="Google Shape;314;gb7da0c940c_0_0"/>
          <p:cNvSpPr txBox="1">
            <a:spLocks noGrp="1"/>
          </p:cNvSpPr>
          <p:nvPr>
            <p:ph type="body" idx="1"/>
          </p:nvPr>
        </p:nvSpPr>
        <p:spPr>
          <a:xfrm>
            <a:off x="1331899" y="516375"/>
            <a:ext cx="7488000" cy="36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2000" b="1" dirty="0" err="1"/>
              <a:t>Kodėl</a:t>
            </a:r>
            <a:r>
              <a:rPr lang="en-US" sz="2000" b="1" dirty="0"/>
              <a:t> </a:t>
            </a:r>
            <a:r>
              <a:rPr lang="en-US" sz="2000" b="1" dirty="0" err="1"/>
              <a:t>įmonės</a:t>
            </a:r>
            <a:r>
              <a:rPr lang="en-US" sz="2000" b="1" dirty="0"/>
              <a:t> </a:t>
            </a:r>
            <a:r>
              <a:rPr lang="en-US" sz="2000" b="1" dirty="0" err="1"/>
              <a:t>turėtų</a:t>
            </a:r>
            <a:r>
              <a:rPr lang="en-US" sz="2000" b="1" dirty="0"/>
              <a:t> </a:t>
            </a:r>
            <a:r>
              <a:rPr lang="en-US" sz="2000" b="1" dirty="0" err="1"/>
              <a:t>siekti</a:t>
            </a:r>
            <a:r>
              <a:rPr lang="en-US" sz="2000" b="1" dirty="0"/>
              <a:t> </a:t>
            </a:r>
            <a:r>
              <a:rPr lang="en-US" sz="2000" b="1" dirty="0" err="1"/>
              <a:t>efektyvaus</a:t>
            </a:r>
            <a:r>
              <a:rPr lang="en-US" sz="2000" b="1" dirty="0"/>
              <a:t> </a:t>
            </a:r>
            <a:r>
              <a:rPr lang="en-US" sz="2000" b="1" dirty="0" err="1"/>
              <a:t>išteklių</a:t>
            </a:r>
            <a:r>
              <a:rPr lang="en-US" sz="2000" b="1" dirty="0"/>
              <a:t> </a:t>
            </a:r>
            <a:r>
              <a:rPr lang="en-US" sz="2000" b="1" dirty="0" err="1"/>
              <a:t>panaudojimo</a:t>
            </a:r>
            <a:r>
              <a:rPr lang="en-US" sz="2000" b="1" dirty="0"/>
              <a:t>? </a:t>
            </a:r>
            <a:endParaRPr dirty="0"/>
          </a:p>
          <a:p>
            <a:pPr marL="0" lvl="0" indent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dirty="0"/>
          </a:p>
          <a:p>
            <a:pPr marL="4699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+mj-lt"/>
              <a:buAutoNum type="alphaUcPeriod"/>
            </a:pPr>
            <a:r>
              <a:rPr lang="en-US" sz="1600" dirty="0" err="1"/>
              <a:t>Užkirsti</a:t>
            </a:r>
            <a:r>
              <a:rPr lang="en-US" sz="1600" dirty="0"/>
              <a:t> </a:t>
            </a:r>
            <a:r>
              <a:rPr lang="en-US" sz="1600" dirty="0" err="1"/>
              <a:t>kelią</a:t>
            </a:r>
            <a:r>
              <a:rPr lang="en-US" sz="1600" dirty="0"/>
              <a:t> </a:t>
            </a:r>
            <a:r>
              <a:rPr lang="en-US" sz="1600" dirty="0" err="1"/>
              <a:t>pasaulio</a:t>
            </a:r>
            <a:r>
              <a:rPr lang="en-US" sz="1600" dirty="0"/>
              <a:t> </a:t>
            </a:r>
            <a:r>
              <a:rPr lang="en-US" sz="1600" dirty="0" err="1"/>
              <a:t>vandenynų</a:t>
            </a:r>
            <a:r>
              <a:rPr lang="en-US" sz="1600" dirty="0"/>
              <a:t> </a:t>
            </a:r>
            <a:r>
              <a:rPr lang="en-US" sz="1600" dirty="0" err="1"/>
              <a:t>teršimui</a:t>
            </a:r>
            <a:r>
              <a:rPr lang="en-US" sz="1600" dirty="0"/>
              <a:t> </a:t>
            </a:r>
            <a:r>
              <a:rPr lang="en-US" sz="1600" dirty="0" err="1"/>
              <a:t>plastiku</a:t>
            </a:r>
            <a:endParaRPr sz="1600" dirty="0"/>
          </a:p>
          <a:p>
            <a:pPr marL="8001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Font typeface="+mj-lt"/>
              <a:buAutoNum type="alphaUcPeriod"/>
            </a:pPr>
            <a:endParaRPr sz="1600" dirty="0"/>
          </a:p>
          <a:p>
            <a:pPr marL="4699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+mj-lt"/>
              <a:buAutoNum type="alphaUcPeriod"/>
            </a:pPr>
            <a:r>
              <a:rPr lang="en-US" sz="1600" dirty="0" err="1"/>
              <a:t>Sumažinti</a:t>
            </a:r>
            <a:r>
              <a:rPr lang="en-US" sz="1600" dirty="0"/>
              <a:t> </a:t>
            </a:r>
            <a:r>
              <a:rPr lang="en-US" sz="1600" dirty="0" err="1"/>
              <a:t>priklausomybę</a:t>
            </a:r>
            <a:r>
              <a:rPr lang="en-US" sz="1600" dirty="0"/>
              <a:t> </a:t>
            </a:r>
            <a:r>
              <a:rPr lang="en-US" sz="1600" dirty="0" err="1"/>
              <a:t>nuo</a:t>
            </a:r>
            <a:r>
              <a:rPr lang="en-US" sz="1600" dirty="0"/>
              <a:t> </a:t>
            </a:r>
            <a:r>
              <a:rPr lang="en-US" sz="1600" dirty="0" err="1"/>
              <a:t>gamtinių</a:t>
            </a:r>
            <a:r>
              <a:rPr lang="en-US" sz="1600" dirty="0"/>
              <a:t> </a:t>
            </a:r>
            <a:r>
              <a:rPr lang="en-US" sz="1600" dirty="0" err="1"/>
              <a:t>išteklių</a:t>
            </a:r>
            <a:r>
              <a:rPr lang="en-US" sz="1600" dirty="0"/>
              <a:t> </a:t>
            </a:r>
            <a:r>
              <a:rPr lang="en-US" sz="1600" dirty="0" err="1"/>
              <a:t>rinkų</a:t>
            </a:r>
            <a:endParaRPr sz="1600" dirty="0"/>
          </a:p>
          <a:p>
            <a:pPr marL="8001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Font typeface="+mj-lt"/>
              <a:buAutoNum type="alphaUcPeriod"/>
            </a:pPr>
            <a:endParaRPr sz="1600" dirty="0"/>
          </a:p>
          <a:p>
            <a:pPr marL="4699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+mj-lt"/>
              <a:buAutoNum type="alphaUcPeriod"/>
            </a:pPr>
            <a:r>
              <a:rPr lang="en-US" sz="1600" dirty="0" err="1"/>
              <a:t>Sumažinti</a:t>
            </a:r>
            <a:r>
              <a:rPr lang="en-US" sz="1600" dirty="0"/>
              <a:t> </a:t>
            </a:r>
            <a:r>
              <a:rPr lang="en-US" sz="1600" dirty="0" err="1"/>
              <a:t>gamybos</a:t>
            </a:r>
            <a:r>
              <a:rPr lang="en-US" sz="1600" dirty="0"/>
              <a:t> </a:t>
            </a:r>
            <a:r>
              <a:rPr lang="en-US" sz="1600" dirty="0" err="1"/>
              <a:t>kaštus</a:t>
            </a:r>
            <a:endParaRPr sz="1600" dirty="0"/>
          </a:p>
          <a:p>
            <a:pPr marL="8001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Font typeface="+mj-lt"/>
              <a:buAutoNum type="alphaUcPeriod"/>
            </a:pPr>
            <a:endParaRPr sz="1600" dirty="0"/>
          </a:p>
          <a:p>
            <a:pPr marL="4699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+mj-lt"/>
              <a:buAutoNum type="alphaUcPeriod"/>
            </a:pPr>
            <a:r>
              <a:rPr lang="en-US" sz="1600" dirty="0" err="1"/>
              <a:t>Padidinti</a:t>
            </a:r>
            <a:r>
              <a:rPr lang="en-US" sz="1600" dirty="0"/>
              <a:t> </a:t>
            </a:r>
            <a:r>
              <a:rPr lang="en-US" sz="1600" dirty="0" err="1"/>
              <a:t>konkurencingumą</a:t>
            </a:r>
            <a:endParaRPr sz="1600" dirty="0"/>
          </a:p>
          <a:p>
            <a:pPr marL="8001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Font typeface="+mj-lt"/>
              <a:buAutoNum type="alphaUcPeriod"/>
            </a:pPr>
            <a:endParaRPr sz="1600" dirty="0"/>
          </a:p>
          <a:p>
            <a:pPr marL="4699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+mj-lt"/>
              <a:buAutoNum type="alphaUcPeriod"/>
            </a:pPr>
            <a:r>
              <a:rPr lang="en-US" sz="1600" dirty="0" err="1"/>
              <a:t>Pagerinti</a:t>
            </a:r>
            <a:r>
              <a:rPr lang="en-US" sz="1600" dirty="0"/>
              <a:t> </a:t>
            </a:r>
            <a:r>
              <a:rPr lang="en-US" sz="1600" dirty="0" err="1"/>
              <a:t>verslo</a:t>
            </a:r>
            <a:r>
              <a:rPr lang="en-US" sz="1600" dirty="0"/>
              <a:t> </a:t>
            </a:r>
            <a:r>
              <a:rPr lang="en-US" sz="1600" dirty="0" err="1"/>
              <a:t>įvaizdį</a:t>
            </a:r>
            <a:endParaRPr sz="1600" dirty="0"/>
          </a:p>
          <a:p>
            <a:pPr marL="8001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Font typeface="+mj-lt"/>
              <a:buAutoNum type="alphaUcPeriod"/>
            </a:pPr>
            <a:endParaRPr sz="1600" dirty="0"/>
          </a:p>
          <a:p>
            <a:pPr marL="4699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+mj-lt"/>
              <a:buAutoNum type="alphaUcPeriod"/>
            </a:pPr>
            <a:r>
              <a:rPr lang="en-US" sz="1600" dirty="0" err="1"/>
              <a:t>Siekti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sz="1600" dirty="0" err="1"/>
              <a:t>aukštesnių</a:t>
            </a:r>
            <a:r>
              <a:rPr lang="en-US" sz="1600" dirty="0"/>
              <a:t> </a:t>
            </a:r>
            <a:r>
              <a:rPr lang="en-US" sz="1600" dirty="0" err="1"/>
              <a:t>naudojimo</a:t>
            </a:r>
            <a:r>
              <a:rPr lang="en-US" sz="1600" dirty="0"/>
              <a:t> </a:t>
            </a:r>
            <a:r>
              <a:rPr lang="en-US" sz="1600" dirty="0" err="1"/>
              <a:t>išlaidų</a:t>
            </a:r>
            <a:r>
              <a:rPr lang="en-US" sz="1600" dirty="0"/>
              <a:t> </a:t>
            </a:r>
            <a:r>
              <a:rPr lang="en-US" sz="1600" dirty="0" err="1"/>
              <a:t>naudotojams</a:t>
            </a:r>
            <a:r>
              <a:rPr lang="en-US" sz="1600" dirty="0"/>
              <a:t> (kai </a:t>
            </a:r>
            <a:r>
              <a:rPr lang="en-US" sz="1600" dirty="0" err="1"/>
              <a:t>kuriais</a:t>
            </a:r>
            <a:r>
              <a:rPr lang="en-US" sz="1600" dirty="0"/>
              <a:t> </a:t>
            </a:r>
            <a:r>
              <a:rPr lang="en-US" sz="1600" dirty="0" err="1"/>
              <a:t>atvejais</a:t>
            </a:r>
            <a:r>
              <a:rPr lang="en-US" sz="1600" dirty="0"/>
              <a:t>)</a:t>
            </a:r>
            <a:endParaRPr dirty="0"/>
          </a:p>
          <a:p>
            <a:pPr marL="0" lvl="0" indent="0" algn="l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8"/>
          <p:cNvSpPr txBox="1">
            <a:spLocks noGrp="1"/>
          </p:cNvSpPr>
          <p:nvPr>
            <p:ph type="title"/>
          </p:nvPr>
        </p:nvSpPr>
        <p:spPr>
          <a:xfrm>
            <a:off x="1331900" y="0"/>
            <a:ext cx="7183500" cy="4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000"/>
              <a:t>1 klausimas</a:t>
            </a:r>
            <a:endParaRPr sz="2000"/>
          </a:p>
        </p:txBody>
      </p:sp>
      <p:sp>
        <p:nvSpPr>
          <p:cNvPr id="308" name="Google Shape;308;p18"/>
          <p:cNvSpPr txBox="1">
            <a:spLocks noGrp="1"/>
          </p:cNvSpPr>
          <p:nvPr>
            <p:ph type="body" idx="1"/>
          </p:nvPr>
        </p:nvSpPr>
        <p:spPr>
          <a:xfrm>
            <a:off x="1331899" y="516375"/>
            <a:ext cx="7488000" cy="36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2000" b="1" dirty="0" err="1"/>
              <a:t>Kodėl</a:t>
            </a:r>
            <a:r>
              <a:rPr lang="en-US" sz="2000" b="1" dirty="0"/>
              <a:t> </a:t>
            </a:r>
            <a:r>
              <a:rPr lang="en-US" sz="2000" b="1" dirty="0" err="1"/>
              <a:t>įmonės</a:t>
            </a:r>
            <a:r>
              <a:rPr lang="en-US" sz="2000" b="1" dirty="0"/>
              <a:t> </a:t>
            </a:r>
            <a:r>
              <a:rPr lang="en-US" sz="2000" b="1" dirty="0" err="1"/>
              <a:t>turėtų</a:t>
            </a:r>
            <a:r>
              <a:rPr lang="en-US" sz="2000" b="1" dirty="0"/>
              <a:t> </a:t>
            </a:r>
            <a:r>
              <a:rPr lang="en-US" sz="2000" b="1" dirty="0" err="1"/>
              <a:t>siekti</a:t>
            </a:r>
            <a:r>
              <a:rPr lang="en-US" sz="2000" b="1" dirty="0"/>
              <a:t> </a:t>
            </a:r>
            <a:r>
              <a:rPr lang="en-US" sz="2000" b="1" dirty="0" err="1"/>
              <a:t>efektyvaus</a:t>
            </a:r>
            <a:r>
              <a:rPr lang="en-US" sz="2000" b="1" dirty="0"/>
              <a:t> </a:t>
            </a:r>
            <a:r>
              <a:rPr lang="en-US" sz="2000" b="1" dirty="0" err="1"/>
              <a:t>išteklių</a:t>
            </a:r>
            <a:r>
              <a:rPr lang="en-US" sz="2000" b="1" dirty="0"/>
              <a:t> </a:t>
            </a:r>
            <a:r>
              <a:rPr lang="en-US" sz="2000" b="1" dirty="0" err="1"/>
              <a:t>panaudojimo</a:t>
            </a:r>
            <a:r>
              <a:rPr lang="en-US" sz="2000" b="1" dirty="0"/>
              <a:t>? </a:t>
            </a:r>
            <a:endParaRPr dirty="0"/>
          </a:p>
          <a:p>
            <a:pPr marL="0" lvl="0" indent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dirty="0"/>
          </a:p>
          <a:p>
            <a:pPr marL="469900" algn="just">
              <a:lnSpc>
                <a:spcPct val="80000"/>
              </a:lnSpc>
              <a:buSzPts val="1600"/>
              <a:buFont typeface="+mj-lt"/>
              <a:buAutoNum type="alphaUcPeriod"/>
            </a:pPr>
            <a:r>
              <a:rPr lang="en-US" sz="1600" dirty="0" err="1"/>
              <a:t>Užkirsti</a:t>
            </a:r>
            <a:r>
              <a:rPr lang="en-US" sz="1600" dirty="0"/>
              <a:t> </a:t>
            </a:r>
            <a:r>
              <a:rPr lang="en-US" sz="1600" dirty="0" err="1"/>
              <a:t>kelią</a:t>
            </a:r>
            <a:r>
              <a:rPr lang="en-US" sz="1600" dirty="0"/>
              <a:t> </a:t>
            </a:r>
            <a:r>
              <a:rPr lang="en-US" sz="1600" dirty="0" err="1"/>
              <a:t>pasaulio</a:t>
            </a:r>
            <a:r>
              <a:rPr lang="en-US" sz="1600" dirty="0"/>
              <a:t> </a:t>
            </a:r>
            <a:r>
              <a:rPr lang="en-US" sz="1600" dirty="0" err="1"/>
              <a:t>vandenynų</a:t>
            </a:r>
            <a:r>
              <a:rPr lang="en-US" sz="1600" dirty="0"/>
              <a:t> </a:t>
            </a:r>
            <a:r>
              <a:rPr lang="en-US" sz="1600" dirty="0" err="1"/>
              <a:t>teršimui</a:t>
            </a:r>
            <a:r>
              <a:rPr lang="en-US" sz="1600" dirty="0"/>
              <a:t> </a:t>
            </a:r>
            <a:r>
              <a:rPr lang="en-US" sz="1600" dirty="0" err="1"/>
              <a:t>plastiku</a:t>
            </a:r>
            <a:endParaRPr sz="1600" dirty="0"/>
          </a:p>
          <a:p>
            <a:pPr marL="800100" algn="just">
              <a:lnSpc>
                <a:spcPct val="80000"/>
              </a:lnSpc>
              <a:buFont typeface="+mj-lt"/>
              <a:buAutoNum type="alphaUcPeriod"/>
            </a:pPr>
            <a:endParaRPr sz="1600" dirty="0"/>
          </a:p>
          <a:p>
            <a:pPr marL="469900" algn="just">
              <a:lnSpc>
                <a:spcPct val="80000"/>
              </a:lnSpc>
              <a:buSzPts val="1600"/>
              <a:buFont typeface="+mj-lt"/>
              <a:buAutoNum type="alphaUcPeriod"/>
            </a:pPr>
            <a:r>
              <a:rPr lang="en-US" sz="1600" b="1" dirty="0" err="1"/>
              <a:t>Sumažinti</a:t>
            </a:r>
            <a:r>
              <a:rPr lang="en-US" sz="1600" b="1" dirty="0"/>
              <a:t> </a:t>
            </a:r>
            <a:r>
              <a:rPr lang="en-US" sz="1600" b="1" dirty="0" err="1"/>
              <a:t>priklausomybę</a:t>
            </a:r>
            <a:r>
              <a:rPr lang="en-US" sz="1600" b="1" dirty="0"/>
              <a:t> </a:t>
            </a:r>
            <a:r>
              <a:rPr lang="en-US" sz="1600" b="1" dirty="0" err="1"/>
              <a:t>nuo</a:t>
            </a:r>
            <a:r>
              <a:rPr lang="en-US" sz="1600" b="1" dirty="0"/>
              <a:t> </a:t>
            </a:r>
            <a:r>
              <a:rPr lang="en-US" sz="1600" b="1" dirty="0" err="1"/>
              <a:t>gamtinių</a:t>
            </a:r>
            <a:r>
              <a:rPr lang="en-US" sz="1600" b="1" dirty="0"/>
              <a:t> </a:t>
            </a:r>
            <a:r>
              <a:rPr lang="en-US" sz="1600" b="1" dirty="0" err="1"/>
              <a:t>išteklių</a:t>
            </a:r>
            <a:r>
              <a:rPr lang="en-US" sz="1600" b="1" dirty="0"/>
              <a:t> </a:t>
            </a:r>
            <a:r>
              <a:rPr lang="en-US" sz="1600" b="1" dirty="0" err="1"/>
              <a:t>rinkų</a:t>
            </a:r>
            <a:endParaRPr sz="1600" b="1" dirty="0"/>
          </a:p>
          <a:p>
            <a:pPr marL="800100" algn="just">
              <a:lnSpc>
                <a:spcPct val="80000"/>
              </a:lnSpc>
              <a:buFont typeface="+mj-lt"/>
              <a:buAutoNum type="alphaUcPeriod"/>
            </a:pPr>
            <a:endParaRPr sz="1600" b="1" dirty="0"/>
          </a:p>
          <a:p>
            <a:pPr marL="469900" algn="just">
              <a:lnSpc>
                <a:spcPct val="80000"/>
              </a:lnSpc>
              <a:buSzPts val="1600"/>
              <a:buFont typeface="+mj-lt"/>
              <a:buAutoNum type="alphaUcPeriod"/>
            </a:pPr>
            <a:r>
              <a:rPr lang="en-US" sz="1600" b="1" dirty="0" err="1"/>
              <a:t>Sumažinti</a:t>
            </a:r>
            <a:r>
              <a:rPr lang="en-US" sz="1600" b="1" dirty="0"/>
              <a:t> </a:t>
            </a:r>
            <a:r>
              <a:rPr lang="en-US" sz="1600" b="1" dirty="0" err="1"/>
              <a:t>gamybos</a:t>
            </a:r>
            <a:r>
              <a:rPr lang="en-US" sz="1600" b="1" dirty="0"/>
              <a:t> </a:t>
            </a:r>
            <a:r>
              <a:rPr lang="en-US" sz="1600" b="1" dirty="0" err="1"/>
              <a:t>kaštus</a:t>
            </a:r>
            <a:endParaRPr sz="1600" b="1" dirty="0"/>
          </a:p>
          <a:p>
            <a:pPr marL="800100" algn="just">
              <a:lnSpc>
                <a:spcPct val="80000"/>
              </a:lnSpc>
              <a:buFont typeface="+mj-lt"/>
              <a:buAutoNum type="alphaUcPeriod"/>
            </a:pPr>
            <a:endParaRPr sz="1600" b="1" dirty="0"/>
          </a:p>
          <a:p>
            <a:pPr marL="469900" algn="just">
              <a:lnSpc>
                <a:spcPct val="80000"/>
              </a:lnSpc>
              <a:buSzPts val="1600"/>
              <a:buFont typeface="+mj-lt"/>
              <a:buAutoNum type="alphaUcPeriod"/>
            </a:pPr>
            <a:r>
              <a:rPr lang="en-US" sz="1600" b="1" dirty="0" err="1"/>
              <a:t>Padidinti</a:t>
            </a:r>
            <a:r>
              <a:rPr lang="en-US" sz="1600" b="1" dirty="0"/>
              <a:t> </a:t>
            </a:r>
            <a:r>
              <a:rPr lang="en-US" sz="1600" b="1" dirty="0" err="1"/>
              <a:t>konkurencingumą</a:t>
            </a:r>
            <a:endParaRPr sz="1600" b="1" dirty="0"/>
          </a:p>
          <a:p>
            <a:pPr marL="800100" algn="just">
              <a:lnSpc>
                <a:spcPct val="80000"/>
              </a:lnSpc>
              <a:buFont typeface="+mj-lt"/>
              <a:buAutoNum type="alphaUcPeriod"/>
            </a:pPr>
            <a:endParaRPr sz="1600" b="1" dirty="0"/>
          </a:p>
          <a:p>
            <a:pPr marL="469900" algn="just">
              <a:lnSpc>
                <a:spcPct val="80000"/>
              </a:lnSpc>
              <a:buSzPts val="1600"/>
              <a:buFont typeface="+mj-lt"/>
              <a:buAutoNum type="alphaUcPeriod"/>
            </a:pPr>
            <a:r>
              <a:rPr lang="en-US" sz="1600" b="1" dirty="0" err="1"/>
              <a:t>Pagerinti</a:t>
            </a:r>
            <a:r>
              <a:rPr lang="en-US" sz="1600" b="1" dirty="0"/>
              <a:t> </a:t>
            </a:r>
            <a:r>
              <a:rPr lang="en-US" sz="1600" b="1" dirty="0" err="1"/>
              <a:t>verslo</a:t>
            </a:r>
            <a:r>
              <a:rPr lang="en-US" sz="1600" b="1" dirty="0"/>
              <a:t> </a:t>
            </a:r>
            <a:r>
              <a:rPr lang="en-US" sz="1600" b="1" dirty="0" err="1"/>
              <a:t>įvaizdį</a:t>
            </a:r>
            <a:endParaRPr sz="1600" b="1" dirty="0"/>
          </a:p>
          <a:p>
            <a:pPr marL="800100" algn="just">
              <a:lnSpc>
                <a:spcPct val="80000"/>
              </a:lnSpc>
              <a:buFont typeface="+mj-lt"/>
              <a:buAutoNum type="alphaUcPeriod"/>
            </a:pPr>
            <a:endParaRPr sz="1600" dirty="0"/>
          </a:p>
          <a:p>
            <a:pPr marL="469900" algn="just">
              <a:lnSpc>
                <a:spcPct val="80000"/>
              </a:lnSpc>
              <a:buSzPts val="1600"/>
              <a:buFont typeface="+mj-lt"/>
              <a:buAutoNum type="alphaUcPeriod"/>
            </a:pPr>
            <a:r>
              <a:rPr lang="en-US" sz="1600" dirty="0" err="1"/>
              <a:t>Siekti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sz="1600" dirty="0" err="1"/>
              <a:t>aukštesnių</a:t>
            </a:r>
            <a:r>
              <a:rPr lang="en-US" sz="1600" dirty="0"/>
              <a:t> </a:t>
            </a:r>
            <a:r>
              <a:rPr lang="en-US" sz="1600" dirty="0" err="1"/>
              <a:t>naudojimo</a:t>
            </a:r>
            <a:r>
              <a:rPr lang="en-US" sz="1600" dirty="0"/>
              <a:t> </a:t>
            </a:r>
            <a:r>
              <a:rPr lang="en-US" sz="1600" dirty="0" err="1"/>
              <a:t>išlaidų</a:t>
            </a:r>
            <a:r>
              <a:rPr lang="en-US" sz="1600" dirty="0"/>
              <a:t> </a:t>
            </a:r>
            <a:r>
              <a:rPr lang="en-US" sz="1600" dirty="0" err="1"/>
              <a:t>naudotojams</a:t>
            </a:r>
            <a:r>
              <a:rPr lang="en-US" sz="1600" dirty="0"/>
              <a:t> (kai </a:t>
            </a:r>
            <a:r>
              <a:rPr lang="en-US" sz="1600" dirty="0" err="1"/>
              <a:t>kuriais</a:t>
            </a:r>
            <a:r>
              <a:rPr lang="en-US" sz="1600" dirty="0"/>
              <a:t> </a:t>
            </a:r>
            <a:r>
              <a:rPr lang="en-US" sz="1600" dirty="0" err="1"/>
              <a:t>atvejais</a:t>
            </a:r>
            <a:r>
              <a:rPr lang="en-US" sz="1600" dirty="0"/>
              <a:t>)</a:t>
            </a:r>
            <a:endParaRPr dirty="0"/>
          </a:p>
          <a:p>
            <a:pPr marL="0" lvl="0" indent="0" algn="l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0"/>
          <p:cNvSpPr txBox="1">
            <a:spLocks noGrp="1"/>
          </p:cNvSpPr>
          <p:nvPr>
            <p:ph type="title"/>
          </p:nvPr>
        </p:nvSpPr>
        <p:spPr>
          <a:xfrm>
            <a:off x="1331900" y="0"/>
            <a:ext cx="71835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000" dirty="0"/>
              <a:t>2 </a:t>
            </a:r>
            <a:r>
              <a:rPr lang="en-US" sz="2000" dirty="0" err="1"/>
              <a:t>klausimas</a:t>
            </a:r>
            <a:endParaRPr sz="2000" dirty="0"/>
          </a:p>
        </p:txBody>
      </p:sp>
      <p:sp>
        <p:nvSpPr>
          <p:cNvPr id="320" name="Google Shape;320;p20"/>
          <p:cNvSpPr txBox="1">
            <a:spLocks noGrp="1"/>
          </p:cNvSpPr>
          <p:nvPr>
            <p:ph type="body" idx="1"/>
          </p:nvPr>
        </p:nvSpPr>
        <p:spPr>
          <a:xfrm>
            <a:off x="1331937" y="446100"/>
            <a:ext cx="7417358" cy="36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2000" b="1" dirty="0" err="1">
                <a:solidFill>
                  <a:srgbClr val="000000"/>
                </a:solidFill>
              </a:rPr>
              <a:t>Kokie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žingsniai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priskiriami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išteklių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vertės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žemėlapio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veiksmams</a:t>
            </a:r>
            <a:r>
              <a:rPr lang="en-US" sz="2000" b="1" dirty="0">
                <a:solidFill>
                  <a:srgbClr val="000000"/>
                </a:solidFill>
              </a:rPr>
              <a:t>?</a:t>
            </a:r>
            <a:endParaRPr dirty="0">
              <a:solidFill>
                <a:srgbClr val="00000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dirty="0"/>
          </a:p>
          <a:p>
            <a:pPr marL="457200" lvl="0" indent="-34290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SzPts val="1800"/>
              <a:buFont typeface="+mj-lt"/>
              <a:buAutoNum type="alphaUcPeriod"/>
            </a:pPr>
            <a:r>
              <a:rPr lang="en-US" sz="1800" dirty="0" err="1"/>
              <a:t>Parengti</a:t>
            </a:r>
            <a:r>
              <a:rPr lang="en-US" sz="1800" dirty="0"/>
              <a:t> </a:t>
            </a:r>
            <a:r>
              <a:rPr lang="en-US" sz="1800" dirty="0" err="1"/>
              <a:t>tobulinimo</a:t>
            </a:r>
            <a:r>
              <a:rPr lang="en-US" sz="1800" dirty="0"/>
              <a:t> </a:t>
            </a:r>
            <a:r>
              <a:rPr lang="en-US" sz="1800" dirty="0" err="1"/>
              <a:t>strategiją</a:t>
            </a:r>
            <a:endParaRPr sz="1800" dirty="0"/>
          </a:p>
          <a:p>
            <a:pPr marL="8001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Font typeface="+mj-lt"/>
              <a:buAutoNum type="alphaUcPeriod"/>
            </a:pPr>
            <a:endParaRPr sz="1800" dirty="0"/>
          </a:p>
          <a:p>
            <a:pPr marL="457200" lvl="0" indent="-34290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SzPts val="1800"/>
              <a:buFont typeface="+mj-lt"/>
              <a:buAutoNum type="alphaUcPeriod"/>
            </a:pPr>
            <a:r>
              <a:rPr lang="en-US" sz="1800" dirty="0" err="1"/>
              <a:t>Sumažinti</a:t>
            </a:r>
            <a:r>
              <a:rPr lang="en-US" sz="1800" dirty="0"/>
              <a:t> </a:t>
            </a:r>
            <a:r>
              <a:rPr lang="en-US" sz="1800" dirty="0" err="1"/>
              <a:t>darbuotojų</a:t>
            </a:r>
            <a:r>
              <a:rPr lang="en-US" sz="1800" dirty="0"/>
              <a:t> </a:t>
            </a:r>
            <a:r>
              <a:rPr lang="en-US" sz="1800" dirty="0" err="1"/>
              <a:t>skaičių</a:t>
            </a:r>
            <a:r>
              <a:rPr lang="en-US" sz="1800" dirty="0"/>
              <a:t> </a:t>
            </a:r>
            <a:r>
              <a:rPr lang="en-US" sz="1800" dirty="0" err="1"/>
              <a:t>versle</a:t>
            </a:r>
            <a:endParaRPr sz="1800" dirty="0"/>
          </a:p>
          <a:p>
            <a:pPr marL="8001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Font typeface="+mj-lt"/>
              <a:buAutoNum type="alphaUcPeriod"/>
            </a:pPr>
            <a:endParaRPr sz="1800" dirty="0"/>
          </a:p>
          <a:p>
            <a:pPr marL="457200" lvl="0" indent="-34290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SzPts val="1800"/>
              <a:buFont typeface="+mj-lt"/>
              <a:buAutoNum type="alphaUcPeriod"/>
            </a:pPr>
            <a:r>
              <a:rPr lang="en-US" sz="1800" dirty="0" err="1"/>
              <a:t>Nustatyti</a:t>
            </a:r>
            <a:r>
              <a:rPr lang="en-US" sz="1800" dirty="0"/>
              <a:t> </a:t>
            </a:r>
            <a:r>
              <a:rPr lang="en-US" sz="1800" dirty="0" err="1"/>
              <a:t>proceso</a:t>
            </a:r>
            <a:r>
              <a:rPr lang="en-US" sz="1800" dirty="0"/>
              <a:t> </a:t>
            </a:r>
            <a:r>
              <a:rPr lang="en-US" sz="1800" dirty="0" err="1"/>
              <a:t>tikslus</a:t>
            </a:r>
            <a:r>
              <a:rPr lang="en-US" sz="1800" dirty="0"/>
              <a:t> </a:t>
            </a:r>
            <a:endParaRPr sz="1800" dirty="0"/>
          </a:p>
          <a:p>
            <a:pPr marL="8001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Font typeface="+mj-lt"/>
              <a:buAutoNum type="alphaUcPeriod"/>
            </a:pPr>
            <a:endParaRPr sz="1800" dirty="0"/>
          </a:p>
          <a:p>
            <a:pPr marL="457200" lvl="0" indent="-34290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SzPts val="1800"/>
              <a:buFont typeface="+mj-lt"/>
              <a:buAutoNum type="alphaUcPeriod"/>
            </a:pPr>
            <a:r>
              <a:rPr lang="en-US" sz="1800" dirty="0" err="1"/>
              <a:t>Sukurti</a:t>
            </a:r>
            <a:r>
              <a:rPr lang="en-US" sz="1800" dirty="0"/>
              <a:t> </a:t>
            </a:r>
            <a:r>
              <a:rPr lang="en-US" sz="1800" dirty="0" err="1"/>
              <a:t>išteklių</a:t>
            </a:r>
            <a:r>
              <a:rPr lang="en-US" sz="1800" dirty="0"/>
              <a:t> </a:t>
            </a:r>
            <a:r>
              <a:rPr lang="en-US" sz="1800" dirty="0" err="1"/>
              <a:t>vertės</a:t>
            </a:r>
            <a:r>
              <a:rPr lang="en-US" sz="1800" dirty="0"/>
              <a:t> </a:t>
            </a:r>
            <a:r>
              <a:rPr lang="en-US" sz="1800" dirty="0" err="1"/>
              <a:t>žemėlapį</a:t>
            </a:r>
            <a:r>
              <a:rPr lang="en-US" sz="1800" dirty="0"/>
              <a:t> </a:t>
            </a:r>
            <a:endParaRPr sz="1800" dirty="0"/>
          </a:p>
          <a:p>
            <a:pPr marL="8001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Font typeface="+mj-lt"/>
              <a:buAutoNum type="alphaUcPeriod"/>
            </a:pPr>
            <a:endParaRPr sz="1800" dirty="0"/>
          </a:p>
          <a:p>
            <a:pPr marL="457200" lvl="0" indent="-34290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SzPts val="1800"/>
              <a:buFont typeface="+mj-lt"/>
              <a:buAutoNum type="alphaUcPeriod"/>
            </a:pPr>
            <a:r>
              <a:rPr lang="en-US" sz="1800" dirty="0" err="1"/>
              <a:t>Uždaryti</a:t>
            </a:r>
            <a:r>
              <a:rPr lang="en-US" sz="1800" dirty="0"/>
              <a:t> visas </a:t>
            </a:r>
            <a:r>
              <a:rPr lang="en-US" sz="1800" dirty="0" err="1"/>
              <a:t>operacijas</a:t>
            </a:r>
            <a:r>
              <a:rPr lang="en-US" sz="1800" dirty="0"/>
              <a:t>, </a:t>
            </a:r>
            <a:r>
              <a:rPr lang="en-US" sz="1800" dirty="0" err="1"/>
              <a:t>kol</a:t>
            </a:r>
            <a:r>
              <a:rPr lang="en-US" sz="1800" dirty="0"/>
              <a:t> </a:t>
            </a:r>
            <a:r>
              <a:rPr lang="en-US" sz="1800" dirty="0" err="1"/>
              <a:t>procesas</a:t>
            </a:r>
            <a:r>
              <a:rPr lang="en-US" sz="1800" dirty="0"/>
              <a:t> </a:t>
            </a:r>
            <a:r>
              <a:rPr lang="en-US" sz="1800" dirty="0" err="1"/>
              <a:t>nebus</a:t>
            </a:r>
            <a:r>
              <a:rPr lang="en-US" sz="1800" dirty="0"/>
              <a:t> </a:t>
            </a:r>
            <a:r>
              <a:rPr lang="en-US" sz="1800" dirty="0" err="1"/>
              <a:t>sukurtas</a:t>
            </a:r>
            <a:endParaRPr sz="1800" dirty="0"/>
          </a:p>
          <a:p>
            <a:pPr marL="8001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Font typeface="+mj-lt"/>
              <a:buAutoNum type="alphaUcPeriod"/>
            </a:pPr>
            <a:endParaRPr sz="1800" dirty="0"/>
          </a:p>
          <a:p>
            <a:pPr marL="457200" lvl="0" indent="-34290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SzPts val="1800"/>
              <a:buFont typeface="+mj-lt"/>
              <a:buAutoNum type="alphaUcPeriod"/>
            </a:pPr>
            <a:r>
              <a:rPr lang="en-US" sz="1800" dirty="0" err="1"/>
              <a:t>Rinkti</a:t>
            </a:r>
            <a:r>
              <a:rPr lang="en-US" sz="1800" dirty="0"/>
              <a:t> </a:t>
            </a:r>
            <a:r>
              <a:rPr lang="en-US" sz="1800" dirty="0" err="1"/>
              <a:t>duomenis</a:t>
            </a:r>
            <a:endParaRPr sz="1800" dirty="0"/>
          </a:p>
          <a:p>
            <a:pPr marL="0" lvl="0" indent="0" algn="l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b7da0c940c_0_5"/>
          <p:cNvSpPr txBox="1">
            <a:spLocks noGrp="1"/>
          </p:cNvSpPr>
          <p:nvPr>
            <p:ph type="title"/>
          </p:nvPr>
        </p:nvSpPr>
        <p:spPr>
          <a:xfrm>
            <a:off x="1147704" y="0"/>
            <a:ext cx="71835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000" dirty="0"/>
              <a:t>2 </a:t>
            </a:r>
            <a:r>
              <a:rPr lang="en-US" sz="2000" dirty="0" err="1"/>
              <a:t>klausimas</a:t>
            </a:r>
            <a:endParaRPr sz="2000" dirty="0"/>
          </a:p>
        </p:txBody>
      </p:sp>
      <p:sp>
        <p:nvSpPr>
          <p:cNvPr id="326" name="Google Shape;326;gb7da0c940c_0_5"/>
          <p:cNvSpPr txBox="1">
            <a:spLocks noGrp="1"/>
          </p:cNvSpPr>
          <p:nvPr>
            <p:ph type="body" idx="1"/>
          </p:nvPr>
        </p:nvSpPr>
        <p:spPr>
          <a:xfrm>
            <a:off x="1118330" y="446100"/>
            <a:ext cx="7709905" cy="36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2000" b="1" dirty="0" err="1">
                <a:solidFill>
                  <a:srgbClr val="000000"/>
                </a:solidFill>
              </a:rPr>
              <a:t>Kokie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žingsniai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priskiriami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išteklių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vertės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žemėlapio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veiksmams</a:t>
            </a:r>
            <a:r>
              <a:rPr lang="en-US" sz="2000" b="1" dirty="0">
                <a:solidFill>
                  <a:srgbClr val="000000"/>
                </a:solidFill>
              </a:rPr>
              <a:t>?</a:t>
            </a:r>
            <a:endParaRPr dirty="0">
              <a:solidFill>
                <a:srgbClr val="00000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dirty="0"/>
          </a:p>
          <a:p>
            <a:pPr marL="457200" lvl="0" indent="-34290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SzPts val="1800"/>
              <a:buFont typeface="+mj-lt"/>
              <a:buAutoNum type="alphaUcPeriod"/>
            </a:pPr>
            <a:r>
              <a:rPr lang="en-US" sz="1800" dirty="0" err="1"/>
              <a:t>Parengti</a:t>
            </a:r>
            <a:r>
              <a:rPr lang="en-US" sz="1800" dirty="0"/>
              <a:t> </a:t>
            </a:r>
            <a:r>
              <a:rPr lang="en-US" sz="1800" dirty="0" err="1"/>
              <a:t>tobulinimo</a:t>
            </a:r>
            <a:r>
              <a:rPr lang="en-US" sz="1800" dirty="0"/>
              <a:t> </a:t>
            </a:r>
            <a:r>
              <a:rPr lang="en-US" sz="1800" dirty="0" err="1"/>
              <a:t>strategiją</a:t>
            </a:r>
            <a:endParaRPr sz="1800" dirty="0"/>
          </a:p>
          <a:p>
            <a:pPr marL="8001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Font typeface="+mj-lt"/>
              <a:buAutoNum type="alphaUcPeriod"/>
            </a:pPr>
            <a:endParaRPr sz="1800" dirty="0"/>
          </a:p>
          <a:p>
            <a:pPr marL="457200" lvl="0" indent="-34290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SzPts val="1800"/>
              <a:buFont typeface="+mj-lt"/>
              <a:buAutoNum type="alphaUcPeriod"/>
            </a:pPr>
            <a:r>
              <a:rPr lang="en-US" sz="1800" dirty="0" err="1"/>
              <a:t>Sumažinti</a:t>
            </a:r>
            <a:r>
              <a:rPr lang="en-US" sz="1800" dirty="0"/>
              <a:t> </a:t>
            </a:r>
            <a:r>
              <a:rPr lang="en-US" sz="1800" dirty="0" err="1"/>
              <a:t>darbuotojų</a:t>
            </a:r>
            <a:r>
              <a:rPr lang="en-US" sz="1800" dirty="0"/>
              <a:t> </a:t>
            </a:r>
            <a:r>
              <a:rPr lang="en-US" sz="1800" dirty="0" err="1"/>
              <a:t>skaičių</a:t>
            </a:r>
            <a:r>
              <a:rPr lang="en-US" sz="1800" dirty="0"/>
              <a:t> </a:t>
            </a:r>
            <a:r>
              <a:rPr lang="en-US" sz="1800" dirty="0" err="1"/>
              <a:t>versle</a:t>
            </a:r>
            <a:endParaRPr sz="1800" dirty="0"/>
          </a:p>
          <a:p>
            <a:pPr marL="8001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Font typeface="+mj-lt"/>
              <a:buAutoNum type="alphaUcPeriod"/>
            </a:pPr>
            <a:endParaRPr sz="1800" dirty="0"/>
          </a:p>
          <a:p>
            <a:pPr marL="457200" lvl="0" indent="-34290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SzPts val="1800"/>
              <a:buFont typeface="+mj-lt"/>
              <a:buAutoNum type="alphaUcPeriod"/>
            </a:pPr>
            <a:r>
              <a:rPr lang="en-US" sz="1800" b="1" dirty="0" err="1"/>
              <a:t>Nustatyti</a:t>
            </a:r>
            <a:r>
              <a:rPr lang="en-US" sz="1800" b="1" dirty="0"/>
              <a:t> </a:t>
            </a:r>
            <a:r>
              <a:rPr lang="en-US" sz="1800" b="1" dirty="0" err="1"/>
              <a:t>proceso</a:t>
            </a:r>
            <a:r>
              <a:rPr lang="en-US" sz="1800" b="1" dirty="0"/>
              <a:t> </a:t>
            </a:r>
            <a:r>
              <a:rPr lang="en-US" sz="1800" b="1" dirty="0" err="1"/>
              <a:t>tikslus</a:t>
            </a:r>
            <a:r>
              <a:rPr lang="en-US" sz="1800" b="1" dirty="0"/>
              <a:t> </a:t>
            </a:r>
            <a:endParaRPr sz="1800" b="1" dirty="0"/>
          </a:p>
          <a:p>
            <a:pPr marL="8001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Font typeface="+mj-lt"/>
              <a:buAutoNum type="alphaUcPeriod"/>
            </a:pPr>
            <a:endParaRPr sz="1800" dirty="0"/>
          </a:p>
          <a:p>
            <a:pPr marL="457200" lvl="0" indent="-34290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SzPts val="1800"/>
              <a:buFont typeface="+mj-lt"/>
              <a:buAutoNum type="alphaUcPeriod"/>
            </a:pPr>
            <a:r>
              <a:rPr lang="en-US" sz="1800" b="1" dirty="0" err="1"/>
              <a:t>Sukurti</a:t>
            </a:r>
            <a:r>
              <a:rPr lang="en-US" sz="1800" b="1" dirty="0"/>
              <a:t> </a:t>
            </a:r>
            <a:r>
              <a:rPr lang="en-US" sz="1800" b="1" dirty="0" err="1"/>
              <a:t>išteklių</a:t>
            </a:r>
            <a:r>
              <a:rPr lang="en-US" sz="1800" b="1" dirty="0"/>
              <a:t> </a:t>
            </a:r>
            <a:r>
              <a:rPr lang="en-US" sz="1800" b="1" dirty="0" err="1"/>
              <a:t>vertės</a:t>
            </a:r>
            <a:r>
              <a:rPr lang="en-US" sz="1800" b="1" dirty="0"/>
              <a:t> </a:t>
            </a:r>
            <a:r>
              <a:rPr lang="en-US" sz="1800" b="1" dirty="0" err="1"/>
              <a:t>žemėlapį</a:t>
            </a:r>
            <a:r>
              <a:rPr lang="en-US" sz="1800" b="1" dirty="0"/>
              <a:t> </a:t>
            </a:r>
            <a:endParaRPr sz="1800" b="1" dirty="0"/>
          </a:p>
          <a:p>
            <a:pPr marL="8001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Font typeface="+mj-lt"/>
              <a:buAutoNum type="alphaUcPeriod"/>
            </a:pPr>
            <a:endParaRPr sz="1800" dirty="0"/>
          </a:p>
          <a:p>
            <a:pPr marL="457200" lvl="0" indent="-34290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SzPts val="1800"/>
              <a:buFont typeface="+mj-lt"/>
              <a:buAutoNum type="alphaUcPeriod"/>
            </a:pPr>
            <a:r>
              <a:rPr lang="en-US" sz="1800" dirty="0" err="1"/>
              <a:t>Uždaryti</a:t>
            </a:r>
            <a:r>
              <a:rPr lang="en-US" sz="1800" dirty="0"/>
              <a:t> visas </a:t>
            </a:r>
            <a:r>
              <a:rPr lang="en-US" sz="1800" dirty="0" err="1"/>
              <a:t>operacijas</a:t>
            </a:r>
            <a:r>
              <a:rPr lang="en-US" sz="1800" dirty="0"/>
              <a:t>, </a:t>
            </a:r>
            <a:r>
              <a:rPr lang="en-US" sz="1800" dirty="0" err="1"/>
              <a:t>kol</a:t>
            </a:r>
            <a:r>
              <a:rPr lang="en-US" sz="1800" dirty="0"/>
              <a:t> </a:t>
            </a:r>
            <a:r>
              <a:rPr lang="en-US" sz="1800" dirty="0" err="1"/>
              <a:t>procesas</a:t>
            </a:r>
            <a:r>
              <a:rPr lang="en-US" sz="1800" dirty="0"/>
              <a:t> </a:t>
            </a:r>
            <a:r>
              <a:rPr lang="en-US" sz="1800" dirty="0" err="1"/>
              <a:t>nebus</a:t>
            </a:r>
            <a:r>
              <a:rPr lang="en-US" sz="1800" dirty="0"/>
              <a:t> </a:t>
            </a:r>
            <a:r>
              <a:rPr lang="en-US" sz="1800" dirty="0" err="1"/>
              <a:t>sukurtas</a:t>
            </a:r>
            <a:endParaRPr sz="1800" dirty="0"/>
          </a:p>
          <a:p>
            <a:pPr marL="800100" lvl="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Font typeface="+mj-lt"/>
              <a:buAutoNum type="alphaUcPeriod"/>
            </a:pPr>
            <a:endParaRPr sz="1800" dirty="0"/>
          </a:p>
          <a:p>
            <a:pPr marL="457200" lvl="0" indent="-34290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SzPts val="1800"/>
              <a:buFont typeface="+mj-lt"/>
              <a:buAutoNum type="alphaUcPeriod"/>
            </a:pPr>
            <a:r>
              <a:rPr lang="en-US" sz="1800" b="1" dirty="0" err="1"/>
              <a:t>Rinkti</a:t>
            </a:r>
            <a:r>
              <a:rPr lang="en-US" sz="1800" b="1" dirty="0"/>
              <a:t> </a:t>
            </a:r>
            <a:r>
              <a:rPr lang="en-US" sz="1800" b="1" dirty="0" err="1"/>
              <a:t>duomenis</a:t>
            </a:r>
            <a:endParaRPr sz="1800" b="1" dirty="0"/>
          </a:p>
          <a:p>
            <a:pPr marL="0" lvl="0" indent="0" algn="l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786</Words>
  <Application>Microsoft Office PowerPoint</Application>
  <PresentationFormat>Demonstracija ekrane (16:9)</PresentationFormat>
  <Paragraphs>175</Paragraphs>
  <Slides>21</Slides>
  <Notes>21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Skaidrių pavadinimai</vt:lpstr>
      </vt:variant>
      <vt:variant>
        <vt:i4>21</vt:i4>
      </vt:variant>
    </vt:vector>
  </HeadingPairs>
  <TitlesOfParts>
    <vt:vector size="23" baseType="lpstr">
      <vt:lpstr>Office Theme</vt:lpstr>
      <vt:lpstr>Simple Light</vt:lpstr>
      <vt:lpstr>Žiedinė ekonomika – pagrindiniai iššūkiai - 2A modulis</vt:lpstr>
      <vt:lpstr>Mokymosi rezultatai</vt:lpstr>
      <vt:lpstr>Įvadas: efektyvaus išteklių naudojimo versle pavyzdys nustatymas</vt:lpstr>
      <vt:lpstr>Kaštų struktūra Vokietijos gamybos pramonėje 2014 m. (procentais)  </vt:lpstr>
      <vt:lpstr>Kodėl verslai turėtų didinti naudojamų išteklių efektyvumą? </vt:lpstr>
      <vt:lpstr>Kodėl būtina efektyvinti išteklių panaudojimą? </vt:lpstr>
      <vt:lpstr>Šiltnamio dujų emisijos mažinimas efektyvinant išteklių panaudojimą</vt:lpstr>
      <vt:lpstr>Diskusija</vt:lpstr>
      <vt:lpstr>Išteklių efektyvumo scenarijų analizė</vt:lpstr>
      <vt:lpstr>Išteklių vertės žemėlapio kūrimas </vt:lpstr>
      <vt:lpstr>Atvejo analizė – Packaging – Automation and Engineering GmbH</vt:lpstr>
      <vt:lpstr>Atvejo analizė– Packaging – Automation and Engineering GmbH</vt:lpstr>
      <vt:lpstr>PowerPoint pristatymas</vt:lpstr>
      <vt:lpstr>Santrauka</vt:lpstr>
      <vt:lpstr>PowerPoint pristatymas</vt:lpstr>
      <vt:lpstr>Efektyvi pastatų infrastruktūra jiems naudojamų medžiagų atžvilgiu ir energetiškai efektyvūs pastatai</vt:lpstr>
      <vt:lpstr>PowerPoint pristatymas</vt:lpstr>
      <vt:lpstr>1 klausimas</vt:lpstr>
      <vt:lpstr>1 klausimas</vt:lpstr>
      <vt:lpstr>2 klausimas</vt:lpstr>
      <vt:lpstr>2 klausimas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Žiedinė ekonomika – pagrindiniai iššūkiai - 2A modulis</dc:title>
  <dc:creator>admin</dc:creator>
  <cp:lastModifiedBy>Windows User</cp:lastModifiedBy>
  <cp:revision>5</cp:revision>
  <dcterms:modified xsi:type="dcterms:W3CDTF">2021-01-22T13:47:40Z</dcterms:modified>
</cp:coreProperties>
</file>