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y="5143500" cx="9144000"/>
  <p:notesSz cx="6858000" cy="9144000"/>
  <p:embeddedFontLst>
    <p:embeddedFont>
      <p:font typeface="Roboto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55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9" roundtripDataSignature="AMtx7mjzligjwie6/17mr6S57zhstBQi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F400ED-7A68-4331-938A-1F3F84AC173B}">
  <a:tblStyle styleId="{9DF400ED-7A68-4331-938A-1F3F84AC173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A6357D67-8677-47BD-9ABA-E5933C1FD0AB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1E8"/>
          </a:solidFill>
        </a:fill>
      </a:tcStyle>
    </a:wholeTbl>
    <a:band1H>
      <a:tcTxStyle b="off" i="off"/>
      <a:tcStyle>
        <a:fill>
          <a:solidFill>
            <a:srgbClr val="FFE2CD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FFE2CD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5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Roboto-regular.fntdata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Roboto-italic.fntdata"/><Relationship Id="rId14" Type="http://schemas.openxmlformats.org/officeDocument/2006/relationships/slide" Target="slides/slide8.xml"/><Relationship Id="rId36" Type="http://schemas.openxmlformats.org/officeDocument/2006/relationships/font" Target="fonts/Roboto-bold.fntdata"/><Relationship Id="rId17" Type="http://schemas.openxmlformats.org/officeDocument/2006/relationships/slide" Target="slides/slide11.xml"/><Relationship Id="rId39" Type="http://customschemas.google.com/relationships/presentationmetadata" Target="metadata"/><Relationship Id="rId16" Type="http://schemas.openxmlformats.org/officeDocument/2006/relationships/slide" Target="slides/slide10.xml"/><Relationship Id="rId38" Type="http://schemas.openxmlformats.org/officeDocument/2006/relationships/font" Target="fonts/Roboto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0956a8283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" name="Google Shape;52;ge0956a8283_0_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e0956a8283_0_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ge0956a8283_0_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e0956a8283_0_5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ge0956a8283_0_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0956a8283_0_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ge0956a8283_0_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0956a8283_0_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ge0956a8283_0_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0956a8283_0_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ge0956a8283_0_9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e0956a8283_0_1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ge0956a8283_0_1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e0956a8283_0_1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ge0956a8283_0_1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e0956a8283_0_16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ge0956a8283_0_1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e0956a8283_0_1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ge0956a8283_0_1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e0956a8283_0_19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ge0956a8283_0_1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e0956a8283_0_2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Needs work</a:t>
            </a:r>
            <a:endParaRPr/>
          </a:p>
        </p:txBody>
      </p:sp>
      <p:sp>
        <p:nvSpPr>
          <p:cNvPr id="249" name="Google Shape;249;ge0956a8283_0_2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e0dda4ccda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ge0dda4ccd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e0dda4ccda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ge0dda4ccda_0_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e0dda4ccda_0_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ge0dda4ccda_0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e0dda4ccda_0_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ge0dda4ccda_0_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e0dda4ccda_0_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2" name="Google Shape;332;ge0dda4ccda_0_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e0dda4ccda_0_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5" name="Google Shape;345;ge0dda4ccda_0_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e0dda4ccda_0_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8" name="Google Shape;358;ge0dda4ccda_0_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e0956a8283_0_2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9" name="Google Shape;369;ge0956a8283_0_2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e89b2f678f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9" name="Google Shape;379;ge89b2f678f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0956a8283_0_2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9" name="Google Shape;389;ge0956a8283_0_2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e89b2f678f_0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9" name="Google Shape;399;ge89b2f678f_0_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e0956a8283_0_2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9" name="Google Shape;409;ge0956a8283_0_2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e89b2f678f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9" name="Google Shape;419;ge89b2f678f_0_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e0956a8283_0_2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9" name="Google Shape;429;ge0956a8283_0_25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e89b2f678f_0_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9" name="Google Shape;439;ge89b2f678f_0_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" name="Google Shape;12;p23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>
  <p:cSld name="TITLE_AND_BODY 2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5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25"/>
          <p:cNvSpPr txBox="1"/>
          <p:nvPr>
            <p:ph idx="1" type="body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25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6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26"/>
          <p:cNvSpPr txBox="1"/>
          <p:nvPr>
            <p:ph idx="1" type="body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2" type="body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4" name="Google Shape;24;p26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27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_COLUMN_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8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1" type="body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_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 txBox="1"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0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0"/>
          <p:cNvSpPr txBox="1"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" type="body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2" type="body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_ONLY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idx="1" type="body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1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 txBox="1"/>
          <p:nvPr>
            <p:ph hasCustomPrompt="1" type="title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  <a:defRPr sz="1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3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2" type="sldNum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5.jpg"/><Relationship Id="rId6" Type="http://schemas.openxmlformats.org/officeDocument/2006/relationships/hyperlink" Target="https://transportgeography.org/contents/chapter4/transportation-sustainability-decarbonization/material-components-car/" TargetMode="External"/><Relationship Id="rId7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7.jpg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eur-lex.europa.eu/legal-content/IT/AUTO/?uri=celex:32000L0053" TargetMode="External"/><Relationship Id="rId4" Type="http://schemas.openxmlformats.org/officeDocument/2006/relationships/hyperlink" Target="https://eur-lex.europa.eu/legal-content/IT/TXT/?uri=LEGISSUM%3Al21225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hyperlink" Target="https://it.media.renaultgroup.com/news/il-gruppo-renault-in-pole-position-nelleconomia-circolare-f72e-1546b.html" TargetMode="External"/><Relationship Id="rId6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hyperlink" Target="https://www.youtube.com/watch?v=7UVCCevwMfE" TargetMode="External"/><Relationship Id="rId6" Type="http://schemas.openxmlformats.org/officeDocument/2006/relationships/hyperlink" Target="https://www.youtube.com/watch?v=mTqnnBM-VyY" TargetMode="External"/><Relationship Id="rId7" Type="http://schemas.openxmlformats.org/officeDocument/2006/relationships/image" Target="../media/image18.png"/><Relationship Id="rId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23.jpg"/><Relationship Id="rId6" Type="http://schemas.openxmlformats.org/officeDocument/2006/relationships/image" Target="../media/image17.png"/><Relationship Id="rId7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13.jpg"/><Relationship Id="rId6" Type="http://schemas.openxmlformats.org/officeDocument/2006/relationships/hyperlink" Target="http://garzantilinguistica.it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hyperlink" Target="https://eur-lex.europa.eu/legal-content/IT/AUTO/?uri=celex:31999L0031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5.png"/><Relationship Id="rId5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marangoni.com/retreading-systems/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www.youtube.com/watch?v=Ym5Sv-vc2pU&amp;t=12s" TargetMode="External"/><Relationship Id="rId5" Type="http://schemas.openxmlformats.org/officeDocument/2006/relationships/image" Target="../media/image5.jpg"/><Relationship Id="rId6" Type="http://schemas.openxmlformats.org/officeDocument/2006/relationships/image" Target="../media/image11.png"/><Relationship Id="rId7" Type="http://schemas.openxmlformats.org/officeDocument/2006/relationships/hyperlink" Target="https://www.youtube.com/watch?v=r0vW7bngBCc" TargetMode="External"/><Relationship Id="rId8" Type="http://schemas.openxmlformats.org/officeDocument/2006/relationships/hyperlink" Target="https://www.youtube.com/watch?v=r0vW7bngBCc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29.png"/><Relationship Id="rId6" Type="http://schemas.openxmlformats.org/officeDocument/2006/relationships/image" Target="../media/image22.png"/><Relationship Id="rId7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ecopneus.it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www.youtube.com/watch?v=1xd5omDQ0nE" TargetMode="External"/><Relationship Id="rId5" Type="http://schemas.openxmlformats.org/officeDocument/2006/relationships/image" Target="../media/image5.jpg"/><Relationship Id="rId6" Type="http://schemas.openxmlformats.org/officeDocument/2006/relationships/image" Target="../media/image20.jpg"/><Relationship Id="rId7" Type="http://schemas.openxmlformats.org/officeDocument/2006/relationships/image" Target="../media/image21.jpg"/><Relationship Id="rId8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19.png"/><Relationship Id="rId6" Type="http://schemas.openxmlformats.org/officeDocument/2006/relationships/image" Target="../media/image30.png"/><Relationship Id="rId7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hyperlink" Target="https://eur-lex.europa.eu/legal-content/IT/AUTO/?uri=celex:31999L0031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hyperlink" Target="https://eur-lex.europa.eu/legal-content/IT/AUTO/?uri=celex:31999L0031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ge0956a8283_0_7"/>
          <p:cNvCxnSpPr/>
          <p:nvPr/>
        </p:nvCxnSpPr>
        <p:spPr>
          <a:xfrm flipH="1" rot="10800000">
            <a:off x="-1" y="992375"/>
            <a:ext cx="9180900" cy="9300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" name="Google Shape;55;ge0956a8283_0_7"/>
          <p:cNvSpPr txBox="1"/>
          <p:nvPr/>
        </p:nvSpPr>
        <p:spPr>
          <a:xfrm>
            <a:off x="0" y="1230556"/>
            <a:ext cx="9180900" cy="39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3400"/>
              <a:t>Elementi di economia circolare per l’innovazione </a:t>
            </a:r>
            <a:r>
              <a:rPr lang="en-US" sz="3400"/>
              <a:t>nella componentistica dei veicoli</a:t>
            </a:r>
            <a:r>
              <a:rPr b="0" i="0" lang="en-US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3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Unità 10A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666666"/>
                </a:solidFill>
              </a:rPr>
              <a:t>Integrare l'economia circolare nella formazione professionale</a:t>
            </a:r>
            <a:endParaRPr sz="2000">
              <a:solidFill>
                <a:srgbClr val="666666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666666"/>
                </a:solidFill>
              </a:rPr>
              <a:t>Settore trasporti </a:t>
            </a:r>
            <a:endParaRPr sz="2000">
              <a:solidFill>
                <a:srgbClr val="666666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ge0956a8283_0_7"/>
          <p:cNvSpPr/>
          <p:nvPr/>
        </p:nvSpPr>
        <p:spPr>
          <a:xfrm>
            <a:off x="-19976" y="4486297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ge0956a8283_0_7"/>
          <p:cNvSpPr/>
          <p:nvPr/>
        </p:nvSpPr>
        <p:spPr>
          <a:xfrm>
            <a:off x="1390630" y="4486297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ge0956a8283_0_7"/>
          <p:cNvSpPr/>
          <p:nvPr/>
        </p:nvSpPr>
        <p:spPr>
          <a:xfrm>
            <a:off x="685327" y="4486297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ge0956a8283_0_7"/>
          <p:cNvSpPr/>
          <p:nvPr/>
        </p:nvSpPr>
        <p:spPr>
          <a:xfrm>
            <a:off x="-19976" y="3827024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e0956a8283_0_7"/>
          <p:cNvSpPr/>
          <p:nvPr/>
        </p:nvSpPr>
        <p:spPr>
          <a:xfrm>
            <a:off x="1390630" y="3827024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e0956a8283_0_7"/>
          <p:cNvSpPr/>
          <p:nvPr/>
        </p:nvSpPr>
        <p:spPr>
          <a:xfrm>
            <a:off x="685327" y="3827024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ge0956a8283_0_7"/>
          <p:cNvSpPr/>
          <p:nvPr/>
        </p:nvSpPr>
        <p:spPr>
          <a:xfrm>
            <a:off x="2095932" y="4495674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ge0956a8283_0_7"/>
          <p:cNvSpPr/>
          <p:nvPr/>
        </p:nvSpPr>
        <p:spPr>
          <a:xfrm>
            <a:off x="3506537" y="4495674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ge0956a8283_0_7"/>
          <p:cNvSpPr/>
          <p:nvPr/>
        </p:nvSpPr>
        <p:spPr>
          <a:xfrm>
            <a:off x="2801235" y="4495674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ge0956a8283_0_7"/>
          <p:cNvSpPr/>
          <p:nvPr/>
        </p:nvSpPr>
        <p:spPr>
          <a:xfrm>
            <a:off x="3506537" y="3836403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ge0956a8283_0_7"/>
          <p:cNvSpPr/>
          <p:nvPr/>
        </p:nvSpPr>
        <p:spPr>
          <a:xfrm>
            <a:off x="2801235" y="3836403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ge0956a8283_0_7"/>
          <p:cNvSpPr/>
          <p:nvPr/>
        </p:nvSpPr>
        <p:spPr>
          <a:xfrm>
            <a:off x="4211839" y="4486297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e0956a8283_0_7"/>
          <p:cNvSpPr/>
          <p:nvPr/>
        </p:nvSpPr>
        <p:spPr>
          <a:xfrm>
            <a:off x="5622445" y="4486297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e0956a8283_0_7"/>
          <p:cNvSpPr/>
          <p:nvPr/>
        </p:nvSpPr>
        <p:spPr>
          <a:xfrm>
            <a:off x="4917142" y="4486297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e0956a8283_0_7"/>
          <p:cNvSpPr/>
          <p:nvPr/>
        </p:nvSpPr>
        <p:spPr>
          <a:xfrm>
            <a:off x="4211839" y="3827024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e0956a8283_0_7"/>
          <p:cNvSpPr/>
          <p:nvPr/>
        </p:nvSpPr>
        <p:spPr>
          <a:xfrm>
            <a:off x="5622445" y="3827024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e0956a8283_0_7"/>
          <p:cNvSpPr/>
          <p:nvPr/>
        </p:nvSpPr>
        <p:spPr>
          <a:xfrm>
            <a:off x="4917142" y="3827024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e0956a8283_0_7"/>
          <p:cNvSpPr/>
          <p:nvPr/>
        </p:nvSpPr>
        <p:spPr>
          <a:xfrm>
            <a:off x="6327747" y="4495674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e0956a8283_0_7"/>
          <p:cNvSpPr/>
          <p:nvPr/>
        </p:nvSpPr>
        <p:spPr>
          <a:xfrm>
            <a:off x="7033049" y="4495674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e0956a8283_0_7"/>
          <p:cNvSpPr/>
          <p:nvPr/>
        </p:nvSpPr>
        <p:spPr>
          <a:xfrm>
            <a:off x="6327747" y="3836403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e0956a8283_0_7"/>
          <p:cNvSpPr/>
          <p:nvPr/>
        </p:nvSpPr>
        <p:spPr>
          <a:xfrm>
            <a:off x="7033049" y="3836403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e0956a8283_0_7"/>
          <p:cNvSpPr/>
          <p:nvPr/>
        </p:nvSpPr>
        <p:spPr>
          <a:xfrm>
            <a:off x="7744094" y="3836399"/>
            <a:ext cx="705300" cy="659400"/>
          </a:xfrm>
          <a:prstGeom prst="ellipse">
            <a:avLst/>
          </a:prstGeom>
          <a:solidFill>
            <a:srgbClr val="41C0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e0956a8283_0_7"/>
          <p:cNvSpPr/>
          <p:nvPr/>
        </p:nvSpPr>
        <p:spPr>
          <a:xfrm>
            <a:off x="8449398" y="4505049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e0956a8283_0_7"/>
          <p:cNvSpPr/>
          <p:nvPr/>
        </p:nvSpPr>
        <p:spPr>
          <a:xfrm>
            <a:off x="8449398" y="3845778"/>
            <a:ext cx="705300" cy="659400"/>
          </a:xfrm>
          <a:prstGeom prst="ellipse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80;p1" id="80" name="Google Shape;80;ge0956a8283_0_7"/>
          <p:cNvPicPr preferRelativeResize="0"/>
          <p:nvPr/>
        </p:nvPicPr>
        <p:blipFill rotWithShape="1">
          <a:blip r:embed="rId3">
            <a:alphaModFix/>
          </a:blip>
          <a:srcRect b="0" l="0" r="0" t="13404"/>
          <a:stretch/>
        </p:blipFill>
        <p:spPr>
          <a:xfrm>
            <a:off x="7554275" y="4486300"/>
            <a:ext cx="1084951" cy="939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81;p1" id="81" name="Google Shape;81;ge0956a8283_0_7"/>
          <p:cNvPicPr preferRelativeResize="0"/>
          <p:nvPr/>
        </p:nvPicPr>
        <p:blipFill rotWithShape="1">
          <a:blip r:embed="rId4">
            <a:alphaModFix/>
          </a:blip>
          <a:srcRect b="18409" l="17500" r="12299" t="13405"/>
          <a:stretch/>
        </p:blipFill>
        <p:spPr>
          <a:xfrm>
            <a:off x="2067799" y="3786849"/>
            <a:ext cx="761575" cy="7397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82;p1" id="82" name="Google Shape;82;ge0956a8283_0_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4749" y="185774"/>
            <a:ext cx="1374200" cy="6594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83;p1" id="83" name="Google Shape;83;ge0956a8283_0_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34850" y="301774"/>
            <a:ext cx="1648699" cy="47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p2"/>
          <p:cNvCxnSpPr/>
          <p:nvPr/>
        </p:nvCxnSpPr>
        <p:spPr>
          <a:xfrm flipH="1" rot="10800000">
            <a:off x="-1" y="4246125"/>
            <a:ext cx="9180901" cy="9301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2"/>
          <p:cNvSpPr txBox="1"/>
          <p:nvPr/>
        </p:nvSpPr>
        <p:spPr>
          <a:xfrm>
            <a:off x="409000" y="247425"/>
            <a:ext cx="8353500" cy="60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100" u="sng">
                <a:solidFill>
                  <a:schemeClr val="dk1"/>
                </a:solidFill>
              </a:rPr>
              <a:t>Introduzione</a:t>
            </a:r>
            <a:endParaRPr b="0" i="0" sz="19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In linea con gli obiettivi dell’Agenda 2030, l'industria automobilistica è impegnata nel rendere l'economia dell'Unione Europea più efficiente in termini di risorse, perseguendo un approccio di economia circolare. L’applicazione al settore dei principi dell’economia circolare potrebbe portare a una riduzione dei rifiuti, a una riduzione dell'impronta di carbonio e a un incremento dei guadagni, migliorando qualità e prezzi di vendita. </a:t>
            </a:r>
            <a:endParaRPr sz="18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Questa unità ha l’obiettivo di esplorare e spiegare come le case automobilistiche stiano lavorando per migliorare l'efficienza delle risorse e dei processi di produzione, attraverso il riutilizzo, il ricondizionamento e la riparazione della componentistica e il riciclaggio degli elementi di scarto.</a:t>
            </a:r>
            <a:endParaRPr sz="18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​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90;p2"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7149" y="4327225"/>
            <a:ext cx="1374202" cy="659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91;p2" id="91" name="Google Shape;9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7250" y="4443224"/>
            <a:ext cx="1648699" cy="47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0956a8283_0_42"/>
          <p:cNvSpPr txBox="1"/>
          <p:nvPr>
            <p:ph idx="1" type="body"/>
          </p:nvPr>
        </p:nvSpPr>
        <p:spPr>
          <a:xfrm>
            <a:off x="1019409" y="373604"/>
            <a:ext cx="7595400" cy="40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	</a:t>
            </a:r>
            <a:r>
              <a:rPr b="1" lang="en-US">
                <a:solidFill>
                  <a:schemeClr val="dk1"/>
                </a:solidFill>
              </a:rPr>
              <a:t>Obiettivi di apprendimento</a:t>
            </a:r>
            <a:r>
              <a:rPr b="1" lang="en-US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Google Shape;117;p5" id="97" name="Google Shape;97;ge0956a8283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578" y="114993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ge0956a8283_0_42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" name="Google Shape;99;ge0956a8283_0_42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19;p5" id="100" name="Google Shape;100;ge0956a8283_0_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1" name="Google Shape;101;ge0956a8283_0_42"/>
          <p:cNvGraphicFramePr/>
          <p:nvPr/>
        </p:nvGraphicFramePr>
        <p:xfrm>
          <a:off x="1072245" y="90771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{9DF400ED-7A68-4331-938A-1F3F84AC173B}</a:tableStyleId>
              </a:tblPr>
              <a:tblGrid>
                <a:gridCol w="1771575"/>
                <a:gridCol w="2796575"/>
              </a:tblGrid>
              <a:tr h="108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sz="1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/>
                        <a:t>Conoscenze</a:t>
                      </a:r>
                      <a:r>
                        <a:rPr b="1" lang="en-US" sz="1600" u="none" cap="none" strike="noStrike"/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Comprendere l'importanza </a:t>
                      </a:r>
                      <a:r>
                        <a:rPr lang="en-US" sz="1300"/>
                        <a:t>dei processi di </a:t>
                      </a:r>
                      <a:r>
                        <a:rPr lang="en-US" sz="1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riparazione e ricondizionamento come parte dell'economia circolare e il ruolo che </a:t>
                      </a:r>
                      <a:r>
                        <a:rPr lang="en-US" sz="1300"/>
                        <a:t>la progettazione</a:t>
                      </a:r>
                      <a:r>
                        <a:rPr lang="en-US" sz="1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300"/>
                        <a:t>può</a:t>
                      </a:r>
                      <a:r>
                        <a:rPr lang="en-US" sz="1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avere nel promuovere questo tipo di processo.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85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sz="1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/>
                        <a:t>Abilità</a:t>
                      </a:r>
                      <a:r>
                        <a:rPr b="1" lang="en-US" sz="1600" u="none" cap="none" strike="noStrike"/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/>
                        <a:t>Identificare approcci di economia circolare nel settore della produzione e riparazione di veicoli. </a:t>
                      </a:r>
                      <a:endParaRPr sz="1300"/>
                    </a:p>
                  </a:txBody>
                  <a:tcPr marT="45725" marB="45725" marR="91450" marL="91450"/>
                </a:tc>
              </a:tr>
              <a:tr h="890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sz="1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/>
                        <a:t>Competen</a:t>
                      </a:r>
                      <a:r>
                        <a:rPr b="1" lang="en-US" sz="1600"/>
                        <a:t>ze</a:t>
                      </a:r>
                      <a:r>
                        <a:rPr b="1" lang="en-US" sz="1600" u="none" cap="none" strike="noStrike"/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/>
                        <a:t>Applicare i principi dell'economia circolare al settore, con particolare riferimento ai veicoli e ai pneumatici fuori uso.</a:t>
                      </a:r>
                      <a:endParaRPr sz="1300"/>
                    </a:p>
                  </a:txBody>
                  <a:tcPr marT="45725" marB="45725" marR="91450" marL="91450"/>
                </a:tc>
              </a:tr>
              <a:tr h="89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sz="1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/>
                        <a:t>Livello </a:t>
                      </a:r>
                      <a:r>
                        <a:rPr b="1" lang="en-US" sz="1600" u="none" cap="none" strike="noStrike"/>
                        <a:t>EQF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/>
                        <a:t>I contenuti presentati sono adeguati, in particolare, al livello EQF 4.</a:t>
                      </a:r>
                      <a:endParaRPr sz="13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102" name="Google Shape;102;ge0956a8283_0_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00908" y="1134911"/>
            <a:ext cx="3457492" cy="3085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e0956a8283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950" y="1350750"/>
            <a:ext cx="5342478" cy="3411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17;p5" id="108" name="Google Shape;108;ge0956a8283_0_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578" y="114993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ge0956a8283_0_57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0" name="Google Shape;110;ge0956a8283_0_57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19;p5" id="111" name="Google Shape;111;ge0956a8283_0_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e0956a8283_0_57"/>
          <p:cNvSpPr txBox="1"/>
          <p:nvPr/>
        </p:nvSpPr>
        <p:spPr>
          <a:xfrm>
            <a:off x="1406106" y="150875"/>
            <a:ext cx="6331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Materiali che compongono un’automobile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e0956a8283_0_57"/>
          <p:cNvSpPr txBox="1"/>
          <p:nvPr/>
        </p:nvSpPr>
        <p:spPr>
          <a:xfrm>
            <a:off x="1422068" y="517196"/>
            <a:ext cx="69039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In media un’automobile contiene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 8</a:t>
            </a:r>
            <a:r>
              <a:rPr lang="en-US" sz="1500">
                <a:solidFill>
                  <a:schemeClr val="dk1"/>
                </a:solidFill>
              </a:rPr>
              <a:t>.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000 </a:t>
            </a:r>
            <a:r>
              <a:rPr lang="en-US" sz="1500">
                <a:solidFill>
                  <a:schemeClr val="dk1"/>
                </a:solidFill>
              </a:rPr>
              <a:t>a 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US" sz="1500">
                <a:solidFill>
                  <a:schemeClr val="dk1"/>
                </a:solidFill>
              </a:rPr>
              <a:t>.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000 diversi </a:t>
            </a:r>
            <a:r>
              <a:rPr lang="en-US" sz="1500">
                <a:solidFill>
                  <a:schemeClr val="dk1"/>
                </a:solidFill>
              </a:rPr>
              <a:t>componenti, più dell’80% dei quali è rappresentato da 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componenti in metall</a:t>
            </a:r>
            <a:r>
              <a:rPr lang="en-US" sz="1500">
                <a:solidFill>
                  <a:schemeClr val="dk1"/>
                </a:solidFill>
              </a:rPr>
              <a:t>o ferroso, plastica e alluminio. 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e0956a8283_0_57"/>
          <p:cNvSpPr txBox="1"/>
          <p:nvPr/>
        </p:nvSpPr>
        <p:spPr>
          <a:xfrm>
            <a:off x="731089" y="4790895"/>
            <a:ext cx="3293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/>
              <a:t>Fonte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b="0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(transportgeography.org)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19;p5" id="115" name="Google Shape;115;ge0956a8283_0_5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e0956a8283_0_57"/>
          <p:cNvSpPr txBox="1"/>
          <p:nvPr/>
        </p:nvSpPr>
        <p:spPr>
          <a:xfrm>
            <a:off x="2217760" y="4121513"/>
            <a:ext cx="1590000" cy="5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Metalli ferrosi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Gomma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Rame, piombo e zinco</a:t>
            </a:r>
            <a:endParaRPr/>
          </a:p>
        </p:txBody>
      </p:sp>
      <p:sp>
        <p:nvSpPr>
          <p:cNvPr id="117" name="Google Shape;117;ge0956a8283_0_57"/>
          <p:cNvSpPr txBox="1"/>
          <p:nvPr/>
        </p:nvSpPr>
        <p:spPr>
          <a:xfrm>
            <a:off x="3972320" y="4114689"/>
            <a:ext cx="1590000" cy="5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Plastic</a:t>
            </a:r>
            <a:r>
              <a:rPr lang="en-US" sz="1050"/>
              <a:t>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Componenti elettrici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Vetro</a:t>
            </a:r>
            <a:endParaRPr/>
          </a:p>
        </p:txBody>
      </p:sp>
      <p:sp>
        <p:nvSpPr>
          <p:cNvPr id="118" name="Google Shape;118;ge0956a8283_0_57"/>
          <p:cNvSpPr txBox="1"/>
          <p:nvPr/>
        </p:nvSpPr>
        <p:spPr>
          <a:xfrm>
            <a:off x="5726899" y="4114950"/>
            <a:ext cx="1518600" cy="5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</a:t>
            </a:r>
            <a:r>
              <a:rPr lang="en-US" sz="1050"/>
              <a:t>luminio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Materiali tessili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Fluidi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" name="Google Shape;123;ge0956a8283_0_68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38;p13" id="124" name="Google Shape;124;ge0956a8283_0_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ge0956a8283_0_68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0;p13" id="126" name="Google Shape;126;ge0956a8283_0_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e0956a8283_0_68"/>
          <p:cNvSpPr txBox="1"/>
          <p:nvPr/>
        </p:nvSpPr>
        <p:spPr>
          <a:xfrm>
            <a:off x="1281350" y="227675"/>
            <a:ext cx="74193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</a:t>
            </a:r>
            <a:r>
              <a:rPr b="1" lang="en-US" sz="2000">
                <a:solidFill>
                  <a:schemeClr val="dk1"/>
                </a:solidFill>
              </a:rPr>
              <a:t>tiamo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20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>
                <a:solidFill>
                  <a:schemeClr val="dk1"/>
                </a:solidFill>
              </a:rPr>
              <a:t>Quanto di questo materiale potrebbe essere riutilizzato, riciclato o ricondizionato?</a:t>
            </a:r>
            <a:endParaRPr sz="16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>
                <a:solidFill>
                  <a:schemeClr val="dk1"/>
                </a:solidFill>
              </a:rPr>
              <a:t>Quanto di questo materiale potrebbe finire in discarica? </a:t>
            </a:r>
            <a:endParaRPr sz="16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600">
                <a:solidFill>
                  <a:schemeClr val="dk1"/>
                </a:solidFill>
              </a:rPr>
              <a:t>Che cosa si potrebbe fare per ridurre la quantità di materiale conferita in discarica?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car, outdoor, transport, truck&#10;&#10;Description automatically generated" id="128" name="Google Shape;128;ge0956a8283_0_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58428" y="2564561"/>
            <a:ext cx="2980426" cy="19905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ar, road, outdoor, vehicle&#10;&#10;Description automatically generated" id="129" name="Google Shape;129;ge0956a8283_0_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96286" y="2568874"/>
            <a:ext cx="2894162" cy="1981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0956a8283_0_79"/>
          <p:cNvSpPr txBox="1"/>
          <p:nvPr>
            <p:ph type="title"/>
          </p:nvPr>
        </p:nvSpPr>
        <p:spPr>
          <a:xfrm>
            <a:off x="2266925" y="225025"/>
            <a:ext cx="5332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0000"/>
              <a:buNone/>
            </a:pPr>
            <a:r>
              <a:rPr b="1" lang="en-US" sz="2000">
                <a:solidFill>
                  <a:schemeClr val="dk1"/>
                </a:solidFill>
              </a:rPr>
              <a:t>Direttiva </a:t>
            </a:r>
            <a:r>
              <a:rPr b="1" lang="en-US" sz="20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2000/53/CE relativa ai Veicoli fuori uso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135" name="Google Shape;135;ge0956a8283_0_79"/>
          <p:cNvSpPr txBox="1"/>
          <p:nvPr>
            <p:ph idx="1" type="body"/>
          </p:nvPr>
        </p:nvSpPr>
        <p:spPr>
          <a:xfrm>
            <a:off x="915050" y="863551"/>
            <a:ext cx="7917900" cy="39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-285750" lvl="0" marL="28575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</a:rPr>
              <a:t>La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Direttiva</a:t>
            </a:r>
            <a:r>
              <a:rPr lang="en-US">
                <a:solidFill>
                  <a:schemeClr val="dk1"/>
                </a:solidFill>
              </a:rPr>
              <a:t> relativa ai veicoli fuori uso stabilisce le misure necessarie per prevenire e limitare i rifiuti dei veicoli fuori uso e dei loro componenti, garantendone il riutilizzo, il riciclaggio e il recupero.</a:t>
            </a:r>
            <a:endParaRPr>
              <a:solidFill>
                <a:schemeClr val="dk1"/>
              </a:solidFill>
            </a:endParaRPr>
          </a:p>
          <a:p>
            <a:pPr indent="-171450" lvl="0" marL="28575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>
                <a:solidFill>
                  <a:schemeClr val="dk1"/>
                </a:solidFill>
              </a:rPr>
              <a:t>Per prevenire e limitare i rifiuti dei veicoli fuori uso e dei loro componenti, la Direttiva incoraggia l’adozione di strategie circolari quali, ad esempio, l'estensione della vita del prodotto e il recupero delle risorse e definisce obiettivi quantificati per il </a:t>
            </a:r>
            <a:r>
              <a:rPr lang="en-US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riutilizzo,</a:t>
            </a:r>
            <a:r>
              <a:rPr lang="en-US">
                <a:solidFill>
                  <a:schemeClr val="dk1"/>
                </a:solidFill>
              </a:rPr>
              <a:t> riciclaggio e recupero dei materiali. </a:t>
            </a:r>
            <a:endParaRPr sz="11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-285750" lvl="0" marL="28575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>
                <a:solidFill>
                  <a:schemeClr val="dk1"/>
                </a:solidFill>
              </a:rPr>
              <a:t>Questi obiettivi si raggiungono attraverso innovativi processi di progettazione e produzione che garantiscano una lunga durata ai veicoli e la possibilità, a fine vita, di riutilizzo, riciclaggio e recupero, evitando anche l’utilizzo di materiali pericolosi.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Google Shape;117;p5" id="136" name="Google Shape;136;ge0956a8283_0_7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1578" y="114993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ge0956a8283_0_79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8" name="Google Shape;138;ge0956a8283_0_79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19;p5" id="139" name="Google Shape;139;ge0956a8283_0_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Google Shape;144;ge0956a8283_0_96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38;p13" id="145" name="Google Shape;145;ge0956a8283_0_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ge0956a8283_0_96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0;p13" id="147" name="Google Shape;147;ge0956a8283_0_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e0956a8283_0_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2240" y="406327"/>
            <a:ext cx="6732916" cy="225774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e0956a8283_0_96"/>
          <p:cNvSpPr txBox="1"/>
          <p:nvPr>
            <p:ph type="title"/>
          </p:nvPr>
        </p:nvSpPr>
        <p:spPr>
          <a:xfrm>
            <a:off x="1354940" y="198585"/>
            <a:ext cx="74823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1800"/>
              <a:t>Riutilizzo, Riciclaggio, Recupero dei veicoli fuori uso </a:t>
            </a:r>
            <a:endParaRPr b="1"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1800"/>
              <a:t>Dati UE-27 del 2018</a:t>
            </a:r>
            <a:endParaRPr b="1" sz="1800"/>
          </a:p>
        </p:txBody>
      </p:sp>
      <p:sp>
        <p:nvSpPr>
          <p:cNvPr id="150" name="Google Shape;150;ge0956a8283_0_96"/>
          <p:cNvSpPr txBox="1"/>
          <p:nvPr/>
        </p:nvSpPr>
        <p:spPr>
          <a:xfrm>
            <a:off x="1460251" y="2571220"/>
            <a:ext cx="31929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Riutilizzo e recupero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16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92.9%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Obiettivo UE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≥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e0956a8283_0_96"/>
          <p:cNvSpPr txBox="1"/>
          <p:nvPr/>
        </p:nvSpPr>
        <p:spPr>
          <a:xfrm>
            <a:off x="4873950" y="2571220"/>
            <a:ext cx="3192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Riutilizzo e </a:t>
            </a:r>
            <a:r>
              <a:rPr b="1" lang="en-US" sz="1600"/>
              <a:t>riciclo </a:t>
            </a:r>
            <a:endParaRPr b="1" sz="16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87.3%</a:t>
            </a:r>
            <a:endParaRPr b="1" sz="16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6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Obiettivo UE ≥ 85%</a:t>
            </a:r>
            <a:endParaRPr sz="1600"/>
          </a:p>
        </p:txBody>
      </p:sp>
      <p:sp>
        <p:nvSpPr>
          <p:cNvPr id="152" name="Google Shape;152;ge0956a8283_0_96"/>
          <p:cNvSpPr txBox="1"/>
          <p:nvPr/>
        </p:nvSpPr>
        <p:spPr>
          <a:xfrm>
            <a:off x="856200" y="4068125"/>
            <a:ext cx="8035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Nel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2018, </a:t>
            </a:r>
            <a:r>
              <a:rPr lang="en-US" sz="1500">
                <a:solidFill>
                  <a:schemeClr val="dk1"/>
                </a:solidFill>
              </a:rPr>
              <a:t>i veicoli fuori uso nell’Unione Europea erano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6.1 </a:t>
            </a:r>
            <a:r>
              <a:rPr lang="en-US" sz="1500">
                <a:solidFill>
                  <a:schemeClr val="dk1"/>
                </a:solidFill>
              </a:rPr>
              <a:t>milioni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>
                <a:solidFill>
                  <a:schemeClr val="dk1"/>
                </a:solidFill>
              </a:rPr>
              <a:t>con un andamento in crescita rispetto agli anni precedenti. 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Fonte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Eurostat, 2021 </a:t>
            </a:r>
            <a:r>
              <a:rPr lang="en-US" sz="1100">
                <a:solidFill>
                  <a:srgbClr val="444444"/>
                </a:solidFill>
                <a:highlight>
                  <a:srgbClr val="FFFFFF"/>
                </a:highlight>
              </a:rPr>
              <a:t>reimpiegabili e/o riciclabili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7" name="Google Shape;157;ge0956a8283_0_111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98;p24" id="158" name="Google Shape;158;ge0956a8283_0_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ge0956a8283_0_111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00;p24" id="160" name="Google Shape;160;ge0956a8283_0_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40944" y="4620533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e0956a8283_0_111"/>
          <p:cNvSpPr txBox="1"/>
          <p:nvPr/>
        </p:nvSpPr>
        <p:spPr>
          <a:xfrm>
            <a:off x="1347899" y="317867"/>
            <a:ext cx="411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</a:t>
            </a:r>
            <a:r>
              <a:rPr b="1" lang="en-US" sz="1800"/>
              <a:t>o studio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Renault</a:t>
            </a:r>
            <a:endParaRPr b="0" i="0" sz="1400" u="none" cap="none" strike="noStrike">
              <a:solidFill>
                <a:srgbClr val="4C4C4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e0956a8283_0_111"/>
          <p:cNvSpPr txBox="1"/>
          <p:nvPr/>
        </p:nvSpPr>
        <p:spPr>
          <a:xfrm>
            <a:off x="1069282" y="954153"/>
            <a:ext cx="43938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Renault</a:t>
            </a:r>
            <a:r>
              <a:rPr lang="en-US">
                <a:solidFill>
                  <a:schemeClr val="dk1"/>
                </a:solidFill>
              </a:rPr>
              <a:t> - multinazionale francese dell'automobile - ha iniziato il suo percorso di Economia Circolare nel 2000 con l'obiettivo di trasformare in risorse gli scarti di produzione ed estendere la vita dei componenti e dei materiali delle auto a marchio Renault.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3" name="Google Shape;163;ge0956a8283_0_111"/>
          <p:cNvSpPr txBox="1"/>
          <p:nvPr/>
        </p:nvSpPr>
        <p:spPr>
          <a:xfrm>
            <a:off x="929375" y="2732175"/>
            <a:ext cx="46737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chemeClr val="dk1"/>
                </a:solidFill>
              </a:rPr>
              <a:t>Circolarità nei materiali</a:t>
            </a: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Recuperare materiali da veicoli fuori uso  per creare nuovi materiali. </a:t>
            </a:r>
            <a:r>
              <a:rPr lang="en-US" sz="1200">
                <a:solidFill>
                  <a:schemeClr val="dk1"/>
                </a:solidFill>
              </a:rPr>
              <a:t>Esempio: tessuti per i rivestimenti interni </a:t>
            </a:r>
            <a:r>
              <a:rPr lang="en-US" sz="1200">
                <a:solidFill>
                  <a:srgbClr val="333333"/>
                </a:solidFill>
                <a:highlight>
                  <a:srgbClr val="FFFFFF"/>
                </a:highlight>
              </a:rPr>
              <a:t>prodotti dalle cinture di sicurezza e scampoli di tessuto provenienti dall’industria automotive e dalle bottiglie di plastica.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chemeClr val="dk1"/>
                </a:solidFill>
              </a:rPr>
              <a:t>Circolarità nei componenti</a:t>
            </a: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Recupero dei veicoli  fuori uso e delle loro parti meccaniche, ricondizionamento dei componenti per creare nuovi componenti, ad esempio motori.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e0956a8283_0_111"/>
          <p:cNvSpPr txBox="1"/>
          <p:nvPr/>
        </p:nvSpPr>
        <p:spPr>
          <a:xfrm>
            <a:off x="1328895" y="2424389"/>
            <a:ext cx="3782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Strategie utilizzate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ge0956a8283_0_1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23626" y="919947"/>
            <a:ext cx="3325484" cy="134109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e0956a8283_0_111"/>
          <p:cNvSpPr txBox="1"/>
          <p:nvPr/>
        </p:nvSpPr>
        <p:spPr>
          <a:xfrm>
            <a:off x="6124204" y="1417051"/>
            <a:ext cx="26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lang="en-US" sz="1600">
                <a:solidFill>
                  <a:schemeClr val="lt1"/>
                </a:solidFill>
              </a:rPr>
              <a:t>i</a:t>
            </a: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sult</a:t>
            </a:r>
            <a:r>
              <a:rPr b="1" lang="en-US" sz="1600">
                <a:solidFill>
                  <a:schemeClr val="lt1"/>
                </a:solidFill>
              </a:rPr>
              <a:t>ati</a:t>
            </a: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400" u="none" cap="none" strike="noStrike">
                <a:solidFill>
                  <a:srgbClr val="8A8ADA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7" name="Google Shape;167;ge0956a8283_0_111"/>
          <p:cNvGraphicFramePr/>
          <p:nvPr/>
        </p:nvGraphicFramePr>
        <p:xfrm>
          <a:off x="5711870" y="220029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{A6357D67-8677-47BD-9ABA-E5933C1FD0AB}</a:tableStyleId>
              </a:tblPr>
              <a:tblGrid>
                <a:gridCol w="3349000"/>
              </a:tblGrid>
              <a:tr h="708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>
                          <a:solidFill>
                            <a:schemeClr val="dk1"/>
                          </a:solidFill>
                        </a:rPr>
                        <a:t>Il 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30%</a:t>
                      </a:r>
                      <a:r>
                        <a:rPr b="0" lang="en-US">
                          <a:solidFill>
                            <a:schemeClr val="dk1"/>
                          </a:solidFill>
                        </a:rPr>
                        <a:t> dei materiali utilizzato nei veicoli proviene da processi di riciclo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5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Sulla massa totale dei veicoli dismessi, il </a:t>
                      </a:r>
                      <a:r>
                        <a:rPr b="1" lang="en-US"/>
                        <a:t>95%</a:t>
                      </a:r>
                      <a:r>
                        <a:rPr lang="en-US"/>
                        <a:t> è valorizzato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/>
                        <a:t>(riutilizzo o riciclo dei materiali)</a:t>
                      </a:r>
                      <a:endParaRPr sz="1200"/>
                    </a:p>
                  </a:txBody>
                  <a:tcPr marT="45725" marB="45725" marR="91450" marL="91450"/>
                </a:tc>
              </a:tr>
              <a:tr h="70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Impronta di carbonio ridotta del </a:t>
                      </a:r>
                      <a:r>
                        <a:rPr b="0" i="0"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b="1" i="0"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25% </a:t>
                      </a:r>
                      <a:r>
                        <a:rPr lang="en-US"/>
                        <a:t>entro il</a:t>
                      </a:r>
                      <a:r>
                        <a:rPr b="1" i="0"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2022</a:t>
                      </a:r>
                      <a:r>
                        <a:rPr b="0" i="0"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2" name="Google Shape;172;ge0956a8283_0_131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98;p24" id="173" name="Google Shape;173;ge0956a8283_0_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ge0956a8283_0_131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00;p24" id="175" name="Google Shape;175;ge0956a8283_0_1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e0956a8283_0_131"/>
          <p:cNvSpPr txBox="1"/>
          <p:nvPr/>
        </p:nvSpPr>
        <p:spPr>
          <a:xfrm>
            <a:off x="1213979" y="103088"/>
            <a:ext cx="652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Ricondizionamento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e0956a8283_0_131"/>
          <p:cNvSpPr/>
          <p:nvPr/>
        </p:nvSpPr>
        <p:spPr>
          <a:xfrm>
            <a:off x="2176358" y="711839"/>
            <a:ext cx="1120800" cy="1120800"/>
          </a:xfrm>
          <a:prstGeom prst="ellipse">
            <a:avLst/>
          </a:prstGeom>
          <a:solidFill>
            <a:srgbClr val="8A8ADA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7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e0956a8283_0_131"/>
          <p:cNvSpPr txBox="1"/>
          <p:nvPr/>
        </p:nvSpPr>
        <p:spPr>
          <a:xfrm>
            <a:off x="2215376" y="799750"/>
            <a:ext cx="10083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950" lIns="13950" spcFirstLastPara="1" rIns="13950" wrap="square" tIns="139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lt1"/>
                </a:solidFill>
              </a:rPr>
              <a:t>Il motore fuori uso viene inviato al sito di smistamento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e0956a8283_0_131"/>
          <p:cNvSpPr/>
          <p:nvPr/>
        </p:nvSpPr>
        <p:spPr>
          <a:xfrm rot="2160372">
            <a:off x="3261829" y="1573248"/>
            <a:ext cx="298534" cy="378224"/>
          </a:xfrm>
          <a:prstGeom prst="rightArrow">
            <a:avLst>
              <a:gd fmla="val 60000" name="adj1"/>
              <a:gd fmla="val 50000" name="adj2"/>
            </a:avLst>
          </a:prstGeom>
          <a:solidFill>
            <a:srgbClr val="FFD2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e0956a8283_0_131"/>
          <p:cNvSpPr txBox="1"/>
          <p:nvPr/>
        </p:nvSpPr>
        <p:spPr>
          <a:xfrm rot="2160917">
            <a:off x="3270274" y="1622601"/>
            <a:ext cx="209183" cy="2270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e0956a8283_0_131"/>
          <p:cNvSpPr/>
          <p:nvPr/>
        </p:nvSpPr>
        <p:spPr>
          <a:xfrm>
            <a:off x="3538722" y="1702127"/>
            <a:ext cx="1120800" cy="1120800"/>
          </a:xfrm>
          <a:prstGeom prst="ellipse">
            <a:avLst/>
          </a:prstGeom>
          <a:solidFill>
            <a:srgbClr val="8A8ADA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351C75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e0956a8283_0_131"/>
          <p:cNvSpPr txBox="1"/>
          <p:nvPr/>
        </p:nvSpPr>
        <p:spPr>
          <a:xfrm>
            <a:off x="3626650" y="1866250"/>
            <a:ext cx="8994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950" lIns="13950" spcFirstLastPara="1" rIns="13950" wrap="square" tIns="139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lt1"/>
                </a:solidFill>
              </a:rPr>
              <a:t>Il motore viene pulito e smontato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e0956a8283_0_131"/>
          <p:cNvSpPr/>
          <p:nvPr/>
        </p:nvSpPr>
        <p:spPr>
          <a:xfrm rot="6478770">
            <a:off x="3692430" y="2866020"/>
            <a:ext cx="298370" cy="378250"/>
          </a:xfrm>
          <a:prstGeom prst="rightArrow">
            <a:avLst>
              <a:gd fmla="val 60000" name="adj1"/>
              <a:gd fmla="val 50000" name="adj2"/>
            </a:avLst>
          </a:prstGeom>
          <a:solidFill>
            <a:srgbClr val="FFD2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e0956a8283_0_131"/>
          <p:cNvSpPr txBox="1"/>
          <p:nvPr/>
        </p:nvSpPr>
        <p:spPr>
          <a:xfrm rot="-4320455">
            <a:off x="3750846" y="2899343"/>
            <a:ext cx="208811" cy="226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e0956a8283_0_131"/>
          <p:cNvSpPr/>
          <p:nvPr/>
        </p:nvSpPr>
        <p:spPr>
          <a:xfrm>
            <a:off x="2993775" y="3255550"/>
            <a:ext cx="1145400" cy="1168800"/>
          </a:xfrm>
          <a:prstGeom prst="ellipse">
            <a:avLst/>
          </a:prstGeom>
          <a:solidFill>
            <a:srgbClr val="8A8ADA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674E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e0956a8283_0_131"/>
          <p:cNvSpPr txBox="1"/>
          <p:nvPr/>
        </p:nvSpPr>
        <p:spPr>
          <a:xfrm>
            <a:off x="3032050" y="3375250"/>
            <a:ext cx="11208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700" lIns="12700" spcFirstLastPara="1" rIns="12700" wrap="square" tIns="12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I singoli </a:t>
            </a:r>
            <a:endParaRPr sz="10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componenti </a:t>
            </a:r>
            <a:endParaRPr sz="10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vengono smistati per il ricondizionamento o il riciclaggio 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187" name="Google Shape;187;ge0956a8283_0_131"/>
          <p:cNvSpPr/>
          <p:nvPr/>
        </p:nvSpPr>
        <p:spPr>
          <a:xfrm rot="10800000">
            <a:off x="2595937" y="3674888"/>
            <a:ext cx="298500" cy="378300"/>
          </a:xfrm>
          <a:prstGeom prst="rightArrow">
            <a:avLst>
              <a:gd fmla="val 60000" name="adj1"/>
              <a:gd fmla="val 50000" name="adj2"/>
            </a:avLst>
          </a:prstGeom>
          <a:solidFill>
            <a:srgbClr val="FFD2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e0956a8283_0_131"/>
          <p:cNvSpPr txBox="1"/>
          <p:nvPr/>
        </p:nvSpPr>
        <p:spPr>
          <a:xfrm>
            <a:off x="2685484" y="3750584"/>
            <a:ext cx="2091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e0956a8283_0_131"/>
          <p:cNvSpPr/>
          <p:nvPr/>
        </p:nvSpPr>
        <p:spPr>
          <a:xfrm>
            <a:off x="1334370" y="3303682"/>
            <a:ext cx="1120800" cy="1120800"/>
          </a:xfrm>
          <a:prstGeom prst="ellipse">
            <a:avLst/>
          </a:prstGeom>
          <a:solidFill>
            <a:srgbClr val="8A8ADA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e0956a8283_0_131"/>
          <p:cNvSpPr txBox="1"/>
          <p:nvPr/>
        </p:nvSpPr>
        <p:spPr>
          <a:xfrm>
            <a:off x="1498501" y="3467813"/>
            <a:ext cx="792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11425" spcFirstLastPara="1" rIns="11425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lt1"/>
                </a:solidFill>
              </a:rPr>
              <a:t>Una volta ricondizionati i componenti vengono utilizzati per costruire un nuovo motore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e0956a8283_0_131"/>
          <p:cNvSpPr/>
          <p:nvPr/>
        </p:nvSpPr>
        <p:spPr>
          <a:xfrm rot="-6478770">
            <a:off x="1488036" y="2882184"/>
            <a:ext cx="298370" cy="378250"/>
          </a:xfrm>
          <a:prstGeom prst="rightArrow">
            <a:avLst>
              <a:gd fmla="val 60000" name="adj1"/>
              <a:gd fmla="val 50000" name="adj2"/>
            </a:avLst>
          </a:prstGeom>
          <a:solidFill>
            <a:srgbClr val="FFD2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e0956a8283_0_131"/>
          <p:cNvSpPr txBox="1"/>
          <p:nvPr/>
        </p:nvSpPr>
        <p:spPr>
          <a:xfrm rot="4320455">
            <a:off x="1546639" y="3000455"/>
            <a:ext cx="208811" cy="226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e0956a8283_0_131"/>
          <p:cNvSpPr/>
          <p:nvPr/>
        </p:nvSpPr>
        <p:spPr>
          <a:xfrm>
            <a:off x="813994" y="1702127"/>
            <a:ext cx="1120800" cy="1120800"/>
          </a:xfrm>
          <a:prstGeom prst="ellipse">
            <a:avLst/>
          </a:prstGeom>
          <a:solidFill>
            <a:srgbClr val="8A8ADA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351C75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e0956a8283_0_131"/>
          <p:cNvSpPr txBox="1"/>
          <p:nvPr/>
        </p:nvSpPr>
        <p:spPr>
          <a:xfrm>
            <a:off x="978125" y="1866258"/>
            <a:ext cx="792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11425" spcFirstLastPara="1" rIns="11425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lt1"/>
                </a:solidFill>
              </a:rPr>
              <a:t>Il nuovo motore viene testato per verificarne lo standard di qualità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e0956a8283_0_131"/>
          <p:cNvSpPr/>
          <p:nvPr/>
        </p:nvSpPr>
        <p:spPr>
          <a:xfrm rot="-2160372">
            <a:off x="1899363" y="1583287"/>
            <a:ext cx="298534" cy="378224"/>
          </a:xfrm>
          <a:prstGeom prst="rightArrow">
            <a:avLst>
              <a:gd fmla="val 60000" name="adj1"/>
              <a:gd fmla="val 50000" name="adj2"/>
            </a:avLst>
          </a:prstGeom>
          <a:solidFill>
            <a:srgbClr val="FFD2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e0956a8283_0_131"/>
          <p:cNvSpPr txBox="1"/>
          <p:nvPr/>
        </p:nvSpPr>
        <p:spPr>
          <a:xfrm rot="-2160917">
            <a:off x="1907969" y="1685139"/>
            <a:ext cx="209183" cy="2270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e0956a8283_0_131"/>
          <p:cNvSpPr txBox="1"/>
          <p:nvPr/>
        </p:nvSpPr>
        <p:spPr>
          <a:xfrm>
            <a:off x="1792824" y="2489151"/>
            <a:ext cx="1865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Ricondizionamento dei motori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e0956a8283_0_131"/>
          <p:cNvSpPr txBox="1"/>
          <p:nvPr/>
        </p:nvSpPr>
        <p:spPr>
          <a:xfrm>
            <a:off x="4574618" y="4367379"/>
            <a:ext cx="42882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Renault and the big issues of the circular economy </a:t>
            </a:r>
            <a:endParaRPr b="0" i="0" sz="105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Groupe PSA: The processing of used parts</a:t>
            </a:r>
            <a:endParaRPr b="0" i="0" sz="105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e0956a8283_0_131"/>
          <p:cNvSpPr txBox="1"/>
          <p:nvPr/>
        </p:nvSpPr>
        <p:spPr>
          <a:xfrm>
            <a:off x="4574616" y="4002082"/>
            <a:ext cx="4414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dk1"/>
                </a:solidFill>
              </a:rPr>
              <a:t>Guarda i video per approfondire. 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person, indoor&#10;&#10;Description automatically generated" id="200" name="Google Shape;200;ge0956a8283_0_1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46221" y="657225"/>
            <a:ext cx="2743201" cy="1543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indoor, toy&#10;&#10;Description automatically generated" id="201" name="Google Shape;201;ge0956a8283_0_1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6220" y="2262402"/>
            <a:ext cx="2743201" cy="154603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e0956a8283_0_131"/>
          <p:cNvSpPr/>
          <p:nvPr/>
        </p:nvSpPr>
        <p:spPr>
          <a:xfrm>
            <a:off x="8144737" y="1815406"/>
            <a:ext cx="506700" cy="8949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8A8ADA"/>
          </a:solidFill>
          <a:ln cap="flat" cmpd="sng" w="25400">
            <a:solidFill>
              <a:srgbClr val="8A8A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7" name="Google Shape;207;ge0956a8283_0_169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98;p24" id="208" name="Google Shape;208;ge0956a8283_0_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" name="Google Shape;209;ge0956a8283_0_169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00;p24" id="210" name="Google Shape;210;ge0956a8283_0_1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22331" y="4631316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e0956a8283_0_169"/>
          <p:cNvSpPr txBox="1"/>
          <p:nvPr/>
        </p:nvSpPr>
        <p:spPr>
          <a:xfrm>
            <a:off x="1015375" y="311925"/>
            <a:ext cx="4891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</a:t>
            </a:r>
            <a:r>
              <a:rPr b="1" lang="en-US" sz="2100">
                <a:solidFill>
                  <a:schemeClr val="dk1"/>
                </a:solidFill>
              </a:rPr>
              <a:t>tiamo</a:t>
            </a:r>
            <a:r>
              <a:rPr b="1" i="0" lang="en-US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e0956a8283_0_169"/>
          <p:cNvSpPr txBox="1"/>
          <p:nvPr/>
        </p:nvSpPr>
        <p:spPr>
          <a:xfrm>
            <a:off x="1181900" y="636525"/>
            <a:ext cx="4725000" cy="42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dk1"/>
                </a:solidFill>
              </a:rPr>
              <a:t>Quali sono i </a:t>
            </a:r>
            <a:r>
              <a:rPr b="1" lang="en-US" sz="1700">
                <a:solidFill>
                  <a:schemeClr val="dk1"/>
                </a:solidFill>
              </a:rPr>
              <a:t>benefici</a:t>
            </a:r>
            <a:r>
              <a:rPr lang="en-US" sz="1700">
                <a:solidFill>
                  <a:schemeClr val="dk1"/>
                </a:solidFill>
              </a:rPr>
              <a:t> che le pratiche di economia circolare presentate</a:t>
            </a: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nei video </a:t>
            </a:r>
            <a:r>
              <a:rPr lang="en-US" sz="1700">
                <a:solidFill>
                  <a:schemeClr val="dk1"/>
                </a:solidFill>
              </a:rPr>
              <a:t>hanno generato per le </a:t>
            </a:r>
            <a:r>
              <a:rPr b="1" lang="en-US" sz="1700">
                <a:solidFill>
                  <a:schemeClr val="dk1"/>
                </a:solidFill>
              </a:rPr>
              <a:t>case automobilistiche </a:t>
            </a:r>
            <a:r>
              <a:rPr lang="en-US" sz="1700">
                <a:solidFill>
                  <a:schemeClr val="dk1"/>
                </a:solidFill>
              </a:rPr>
              <a:t>e per i </a:t>
            </a:r>
            <a:r>
              <a:rPr b="1" lang="en-US" sz="1700">
                <a:solidFill>
                  <a:schemeClr val="dk1"/>
                </a:solidFill>
              </a:rPr>
              <a:t>clienti finali</a:t>
            </a:r>
            <a:r>
              <a:rPr i="0" lang="en-US" sz="1700" u="none" cap="none" strike="noStrike">
                <a:solidFill>
                  <a:schemeClr val="dk1"/>
                </a:solidFill>
              </a:rPr>
              <a:t>?</a:t>
            </a:r>
            <a:r>
              <a:rPr b="1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>
                <a:solidFill>
                  <a:schemeClr val="dk1"/>
                </a:solidFill>
              </a:rPr>
              <a:t>Prova a rispondere considerando:</a:t>
            </a:r>
            <a:endParaRPr sz="17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- </a:t>
            </a:r>
            <a:r>
              <a:rPr lang="en-US" sz="1700">
                <a:solidFill>
                  <a:schemeClr val="dk1"/>
                </a:solidFill>
              </a:rPr>
              <a:t>i fattori ambientali</a:t>
            </a: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- </a:t>
            </a:r>
            <a:r>
              <a:rPr lang="en-US" sz="1700">
                <a:solidFill>
                  <a:schemeClr val="dk1"/>
                </a:solidFill>
              </a:rPr>
              <a:t>i fattori economici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dk1"/>
                </a:solidFill>
              </a:rPr>
              <a:t>Riutilizzo e ricondizionamento: facendo riferimento alla tua esperienza personale, di studio e di pratica lavorativa, quanto ritieni siano pratiche applicate e/o applicabili? Se sì, quali sono i benefici che hai riscontrato, economici e di sostenibilità? 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nault Espace - 20% recycled material &#10;" id="213" name="Google Shape;213;ge0956a8283_0_1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50070" y="3157730"/>
            <a:ext cx="2743200" cy="15453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person, indoor, kitchen, preparing&#10;&#10;Description automatically generated" id="214" name="Google Shape;214;ge0956a8283_0_1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50069" y="1559481"/>
            <a:ext cx="2743200" cy="1657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person&#10;&#10;Description automatically generated" id="215" name="Google Shape;215;ge0956a8283_0_16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50070" y="28987"/>
            <a:ext cx="2743200" cy="159182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e0956a8283_0_169"/>
          <p:cNvSpPr txBox="1"/>
          <p:nvPr/>
        </p:nvSpPr>
        <p:spPr>
          <a:xfrm>
            <a:off x="5906938" y="4499753"/>
            <a:ext cx="3142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Renault Espace – 20% of material recycled Plastic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1" name="Google Shape;221;ge0956a8283_0_182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98;p24" id="222" name="Google Shape;222;ge0956a8283_0_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3" name="Google Shape;223;ge0956a8283_0_182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00;p24" id="224" name="Google Shape;224;ge0956a8283_0_1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e0956a8283_0_182"/>
          <p:cNvSpPr txBox="1"/>
          <p:nvPr>
            <p:ph type="title"/>
          </p:nvPr>
        </p:nvSpPr>
        <p:spPr>
          <a:xfrm>
            <a:off x="1044399" y="264100"/>
            <a:ext cx="6974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4736"/>
              <a:buNone/>
            </a:pPr>
            <a:r>
              <a:rPr b="1" lang="en-US" sz="1900">
                <a:solidFill>
                  <a:schemeClr val="dk1"/>
                </a:solidFill>
              </a:rPr>
              <a:t>Economia Circolare e pneumatici</a:t>
            </a:r>
            <a:endParaRPr sz="2900">
              <a:solidFill>
                <a:schemeClr val="dk1"/>
              </a:solidFill>
            </a:endParaRPr>
          </a:p>
        </p:txBody>
      </p:sp>
      <p:sp>
        <p:nvSpPr>
          <p:cNvPr id="226" name="Google Shape;226;ge0956a8283_0_182"/>
          <p:cNvSpPr txBox="1"/>
          <p:nvPr>
            <p:ph idx="1" type="body"/>
          </p:nvPr>
        </p:nvSpPr>
        <p:spPr>
          <a:xfrm>
            <a:off x="825300" y="941525"/>
            <a:ext cx="5295600" cy="16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0">
                <a:solidFill>
                  <a:schemeClr val="dk1"/>
                </a:solidFill>
              </a:rPr>
              <a:t>L'Europa genera circa tre milioni di Pneumatici Fuori Uso (PFU) ogni anno. A causa della loro struttura complessa e resistenza al </a:t>
            </a:r>
            <a:r>
              <a:rPr lang="en-US" sz="156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biodegradazione*,</a:t>
            </a:r>
            <a:r>
              <a:rPr lang="en-US" sz="1560">
                <a:solidFill>
                  <a:schemeClr val="dk1"/>
                </a:solidFill>
              </a:rPr>
              <a:t> l'obiettivo è quello di trasformare gli pneumatici di scarto in una preziosa materia prima, riutilizzando, riciclando o recuperando.</a:t>
            </a:r>
            <a:r>
              <a:rPr lang="en-US" sz="1560">
                <a:solidFill>
                  <a:schemeClr val="dk1"/>
                </a:solidFill>
              </a:rPr>
              <a:t> </a:t>
            </a:r>
            <a:endParaRPr i="0" sz="1560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5"/>
              <a:buFont typeface="Arial"/>
              <a:buNone/>
            </a:pPr>
            <a:r>
              <a:t/>
            </a:r>
            <a:endParaRPr b="1" sz="860" u="sng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5"/>
              <a:buFont typeface="Arial"/>
              <a:buNone/>
            </a:pPr>
            <a:r>
              <a:t/>
            </a:r>
            <a:endParaRPr b="1" sz="1560" u="sng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26"/>
              <a:buNone/>
            </a:pPr>
            <a:r>
              <a:t/>
            </a:r>
            <a:endParaRPr sz="1560">
              <a:solidFill>
                <a:schemeClr val="dk1"/>
              </a:solidFill>
            </a:endParaRPr>
          </a:p>
        </p:txBody>
      </p:sp>
      <p:pic>
        <p:nvPicPr>
          <p:cNvPr descr="See the source image" id="227" name="Google Shape;227;ge0956a8283_0_1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700" y="713502"/>
            <a:ext cx="2761325" cy="170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e0956a8283_0_182"/>
          <p:cNvSpPr txBox="1"/>
          <p:nvPr/>
        </p:nvSpPr>
        <p:spPr>
          <a:xfrm>
            <a:off x="893900" y="2647150"/>
            <a:ext cx="8034000" cy="24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"/>
              <a:buFont typeface="Arial"/>
              <a:buNone/>
            </a:pPr>
            <a:r>
              <a:rPr b="1" lang="en-US" sz="1560">
                <a:solidFill>
                  <a:schemeClr val="dk1"/>
                </a:solidFill>
              </a:rPr>
              <a:t>Il problema</a:t>
            </a:r>
            <a:endParaRPr sz="15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"/>
              <a:buFont typeface="Arial"/>
              <a:buNone/>
            </a:pPr>
            <a:r>
              <a:t/>
            </a:r>
            <a:endParaRPr b="1" sz="1560" u="sng"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5"/>
              <a:buChar char="●"/>
            </a:pPr>
            <a:r>
              <a:rPr lang="en-US" sz="1560">
                <a:solidFill>
                  <a:schemeClr val="dk1"/>
                </a:solidFill>
              </a:rPr>
              <a:t>Il processo ad alta intensità energetica che caratterizza la produzione degli pneumatici e la complessità dei rifiuti generati rendono i pneumatici un elemento chiave quando si analizzano le potenzialità dell’economia circolare nell'industria automobilistica.</a:t>
            </a:r>
            <a:endParaRPr sz="1560">
              <a:solidFill>
                <a:schemeClr val="dk1"/>
              </a:solidFill>
            </a:endParaRPr>
          </a:p>
          <a:p>
            <a:pPr indent="-1841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"/>
              <a:buFont typeface="Arial"/>
              <a:buNone/>
            </a:pPr>
            <a:r>
              <a:t/>
            </a:r>
            <a:endParaRPr sz="660"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5"/>
              <a:buChar char="●"/>
            </a:pPr>
            <a:r>
              <a:rPr lang="en-US" sz="1560">
                <a:solidFill>
                  <a:schemeClr val="dk1"/>
                </a:solidFill>
              </a:rPr>
              <a:t>Gli pneumatici devono essere sostituiti ogni 3-6 anni e a causa del crescente numero di auto questo significa che il numero degli pneumatici prodotti e degli pneumatici fuori uso sia in crescita.</a:t>
            </a:r>
            <a:endParaRPr/>
          </a:p>
        </p:txBody>
      </p:sp>
      <p:sp>
        <p:nvSpPr>
          <p:cNvPr id="229" name="Google Shape;229;ge0956a8283_0_182"/>
          <p:cNvSpPr txBox="1"/>
          <p:nvPr/>
        </p:nvSpPr>
        <p:spPr>
          <a:xfrm>
            <a:off x="817700" y="2189725"/>
            <a:ext cx="5226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* la scomposizione di un materiale in composti chimici semplici per azione di agenti biofisici naturali. Fonte</a:t>
            </a:r>
            <a:r>
              <a:rPr lang="en-US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 </a:t>
            </a:r>
            <a:r>
              <a:rPr lang="en-US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garzantilinguistica.it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4" name="Google Shape;234;ge0956a8283_0_196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50;p8" id="235" name="Google Shape;235;ge0956a8283_0_1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6" name="Google Shape;236;ge0956a8283_0_196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52;p8" id="237" name="Google Shape;237;ge0956a8283_0_1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e0956a8283_0_196"/>
          <p:cNvSpPr txBox="1"/>
          <p:nvPr/>
        </p:nvSpPr>
        <p:spPr>
          <a:xfrm>
            <a:off x="1284474" y="154075"/>
            <a:ext cx="6048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Direttiva 1999/31/CE relativa alle discariche di rifiuti</a:t>
            </a:r>
            <a:endParaRPr b="1" i="0" sz="21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</a:rPr>
              <a:t> 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239" name="Google Shape;239;ge0956a8283_0_196"/>
          <p:cNvSpPr txBox="1"/>
          <p:nvPr/>
        </p:nvSpPr>
        <p:spPr>
          <a:xfrm>
            <a:off x="941025" y="710250"/>
            <a:ext cx="41280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I pneumatici non si degradano facilmente in discarica e se  non correttamente </a:t>
            </a:r>
            <a:r>
              <a:rPr lang="en-US" sz="1500">
                <a:solidFill>
                  <a:schemeClr val="dk1"/>
                </a:solidFill>
              </a:rPr>
              <a:t>trattati</a:t>
            </a:r>
            <a:r>
              <a:rPr lang="en-US" sz="1500">
                <a:solidFill>
                  <a:schemeClr val="dk1"/>
                </a:solidFill>
              </a:rPr>
              <a:t> possono causare gravi impatti ambientali quali, ad esempio: 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>
                <a:solidFill>
                  <a:schemeClr val="dk1"/>
                </a:solidFill>
              </a:rPr>
              <a:t>produzione di gas tossici che possono percolare nel suolo e nelle acque; </a:t>
            </a:r>
            <a:endParaRPr sz="15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>
                <a:solidFill>
                  <a:schemeClr val="dk1"/>
                </a:solidFill>
              </a:rPr>
              <a:t>rischio di incendio; </a:t>
            </a:r>
            <a:endParaRPr sz="15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>
                <a:solidFill>
                  <a:schemeClr val="dk1"/>
                </a:solidFill>
              </a:rPr>
              <a:t>produzione di ristagni d'acqua che sono terreno fertile per parassiti.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e0956a8283_0_196"/>
          <p:cNvSpPr/>
          <p:nvPr/>
        </p:nvSpPr>
        <p:spPr>
          <a:xfrm rot="10800000">
            <a:off x="4954556" y="928948"/>
            <a:ext cx="4022400" cy="1265400"/>
          </a:xfrm>
          <a:prstGeom prst="trapezoid">
            <a:avLst>
              <a:gd fmla="val 52983" name="adj"/>
            </a:avLst>
          </a:prstGeom>
          <a:solidFill>
            <a:srgbClr val="6AA84F"/>
          </a:solidFill>
          <a:ln cap="flat" cmpd="sng" w="254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e0956a8283_0_196"/>
          <p:cNvSpPr txBox="1"/>
          <p:nvPr/>
        </p:nvSpPr>
        <p:spPr>
          <a:xfrm>
            <a:off x="5658519" y="929052"/>
            <a:ext cx="2614500" cy="12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30475" spcFirstLastPara="1" rIns="30475" wrap="square" tIns="304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Prevenire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000">
                <a:solidFill>
                  <a:schemeClr val="lt1"/>
                </a:solidFill>
              </a:rPr>
              <a:t>estendendo la vita degli pneumatici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e0956a8283_0_196"/>
          <p:cNvSpPr/>
          <p:nvPr/>
        </p:nvSpPr>
        <p:spPr>
          <a:xfrm rot="10800000">
            <a:off x="5624865" y="2194244"/>
            <a:ext cx="2681700" cy="1265400"/>
          </a:xfrm>
          <a:prstGeom prst="trapezoid">
            <a:avLst>
              <a:gd fmla="val 52983" name="adj"/>
            </a:avLst>
          </a:prstGeom>
          <a:solidFill>
            <a:srgbClr val="DAF000"/>
          </a:solidFill>
          <a:ln cap="flat" cmpd="sng" w="25400">
            <a:solidFill>
              <a:srgbClr val="DAF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e0956a8283_0_196"/>
          <p:cNvSpPr txBox="1"/>
          <p:nvPr/>
        </p:nvSpPr>
        <p:spPr>
          <a:xfrm>
            <a:off x="6094274" y="2194348"/>
            <a:ext cx="1743000" cy="12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30475" spcFirstLastPara="1" rIns="30475" wrap="square" tIns="30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Riutilizzo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Riciclaggio Recupero</a:t>
            </a:r>
            <a:endParaRPr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244" name="Google Shape;244;ge0956a8283_0_196"/>
          <p:cNvSpPr/>
          <p:nvPr/>
        </p:nvSpPr>
        <p:spPr>
          <a:xfrm rot="10800000">
            <a:off x="6295473" y="3459540"/>
            <a:ext cx="1340700" cy="1265400"/>
          </a:xfrm>
          <a:prstGeom prst="trapezoid">
            <a:avLst>
              <a:gd fmla="val 52983" name="adj"/>
            </a:avLst>
          </a:prstGeom>
          <a:solidFill>
            <a:srgbClr val="FF5050"/>
          </a:solidFill>
          <a:ln cap="flat" cmpd="sng" w="25400">
            <a:solidFill>
              <a:srgbClr val="FF5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e0956a8283_0_196"/>
          <p:cNvSpPr txBox="1"/>
          <p:nvPr/>
        </p:nvSpPr>
        <p:spPr>
          <a:xfrm>
            <a:off x="6462225" y="3571277"/>
            <a:ext cx="1340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700">
                <a:solidFill>
                  <a:schemeClr val="lt1"/>
                </a:solidFill>
              </a:rPr>
              <a:t>Discarica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0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e0956a8283_0_196"/>
          <p:cNvSpPr txBox="1"/>
          <p:nvPr/>
        </p:nvSpPr>
        <p:spPr>
          <a:xfrm>
            <a:off x="1015377" y="2961400"/>
            <a:ext cx="4809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Per prevenire ed evitare i potenziali impatti negativi sull’ambiente, l'Unione Europea applica norme rigorose per il trattamento dei PFU e promuove azioni atte a migliorare le strategie e le tecnologie per il riciclaggio e il riutilizzo. In questo contesto, la direttiva relativa alle discariche vieta che i pneumatici siano conferiti in discarica e ne promuove il riciclaggio e la valorizzazione.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e0956a8283_0_262"/>
          <p:cNvSpPr txBox="1"/>
          <p:nvPr>
            <p:ph idx="4294967295" type="ctrTitle"/>
          </p:nvPr>
        </p:nvSpPr>
        <p:spPr>
          <a:xfrm>
            <a:off x="1104050" y="744575"/>
            <a:ext cx="43764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1"/>
              <a:buFont typeface="Arial"/>
              <a:buNone/>
            </a:pPr>
            <a:r>
              <a:t/>
            </a:r>
            <a:endParaRPr b="0" i="0" sz="5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97142"/>
              <a:buFont typeface="Arial"/>
              <a:buNone/>
            </a:pPr>
            <a:r>
              <a:t/>
            </a:r>
            <a:endParaRPr b="1" i="0" sz="1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2" name="Google Shape;252;ge0956a8283_0_262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50;p8" id="253" name="Google Shape;253;ge0956a8283_0_2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ge0956a8283_0_262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ge0956a8283_0_262"/>
          <p:cNvSpPr txBox="1"/>
          <p:nvPr/>
        </p:nvSpPr>
        <p:spPr>
          <a:xfrm>
            <a:off x="1476574" y="176056"/>
            <a:ext cx="641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Che cosa succede agli PFU?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hart&#10;&#10;Description automatically generated" id="256" name="Google Shape;256;ge0956a8283_0_2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2769" y="2048779"/>
            <a:ext cx="6722134" cy="2684959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e0956a8283_0_262"/>
          <p:cNvSpPr txBox="1"/>
          <p:nvPr/>
        </p:nvSpPr>
        <p:spPr>
          <a:xfrm>
            <a:off x="949998" y="4857143"/>
            <a:ext cx="274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/>
              <a:t>Fonte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ETRMA, 2017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52;p8" id="258" name="Google Shape;258;ge0956a8283_0_2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e0956a8283_0_262"/>
          <p:cNvSpPr txBox="1"/>
          <p:nvPr/>
        </p:nvSpPr>
        <p:spPr>
          <a:xfrm>
            <a:off x="1421238" y="632463"/>
            <a:ext cx="6905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Negli ultimi decenni, grazie anche agli effetti positivi della Direttiva sulle discariche, la percentuale di pneumatici conferiti in discarica è diminuita significativamente. Allo stesso tempo, sono aumentate le tecniche per il recupero e il riutilizzo dei materiali.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e0956a8283_0_262"/>
          <p:cNvSpPr txBox="1"/>
          <p:nvPr/>
        </p:nvSpPr>
        <p:spPr>
          <a:xfrm>
            <a:off x="6062714" y="4506794"/>
            <a:ext cx="1206000" cy="23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50">
                <a:solidFill>
                  <a:srgbClr val="576C77"/>
                </a:solidFill>
              </a:rPr>
              <a:t>Riuso &amp; Export</a:t>
            </a:r>
            <a:endParaRPr/>
          </a:p>
        </p:txBody>
      </p:sp>
      <p:sp>
        <p:nvSpPr>
          <p:cNvPr id="261" name="Google Shape;261;ge0956a8283_0_262"/>
          <p:cNvSpPr/>
          <p:nvPr/>
        </p:nvSpPr>
        <p:spPr>
          <a:xfrm>
            <a:off x="1812750" y="4532325"/>
            <a:ext cx="973200" cy="15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62" name="Google Shape;262;ge0956a8283_0_262"/>
          <p:cNvSpPr/>
          <p:nvPr/>
        </p:nvSpPr>
        <p:spPr>
          <a:xfrm>
            <a:off x="4067225" y="4500650"/>
            <a:ext cx="973200" cy="238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63" name="Google Shape;263;ge0956a8283_0_262"/>
          <p:cNvSpPr txBox="1"/>
          <p:nvPr/>
        </p:nvSpPr>
        <p:spPr>
          <a:xfrm>
            <a:off x="1706750" y="4506800"/>
            <a:ext cx="12060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50">
                <a:solidFill>
                  <a:srgbClr val="576C77"/>
                </a:solidFill>
              </a:rPr>
              <a:t>Discarica/Altro</a:t>
            </a:r>
            <a:endParaRPr i="1" sz="950">
              <a:solidFill>
                <a:srgbClr val="576C77"/>
              </a:solidFill>
            </a:endParaRPr>
          </a:p>
        </p:txBody>
      </p:sp>
      <p:sp>
        <p:nvSpPr>
          <p:cNvPr id="264" name="Google Shape;264;ge0956a8283_0_262"/>
          <p:cNvSpPr/>
          <p:nvPr/>
        </p:nvSpPr>
        <p:spPr>
          <a:xfrm>
            <a:off x="2911950" y="4532325"/>
            <a:ext cx="973200" cy="15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65" name="Google Shape;265;ge0956a8283_0_262"/>
          <p:cNvSpPr txBox="1"/>
          <p:nvPr/>
        </p:nvSpPr>
        <p:spPr>
          <a:xfrm>
            <a:off x="2870701" y="4506800"/>
            <a:ext cx="1111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50">
                <a:solidFill>
                  <a:srgbClr val="576C77"/>
                </a:solidFill>
              </a:rPr>
              <a:t>Recupero di energia</a:t>
            </a:r>
            <a:endParaRPr/>
          </a:p>
        </p:txBody>
      </p:sp>
      <p:sp>
        <p:nvSpPr>
          <p:cNvPr id="266" name="Google Shape;266;ge0956a8283_0_262"/>
          <p:cNvSpPr txBox="1"/>
          <p:nvPr/>
        </p:nvSpPr>
        <p:spPr>
          <a:xfrm>
            <a:off x="4032700" y="4506800"/>
            <a:ext cx="1111800" cy="3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50">
                <a:solidFill>
                  <a:srgbClr val="576C77"/>
                </a:solidFill>
              </a:rPr>
              <a:t>Recupero dei materiali</a:t>
            </a:r>
            <a:endParaRPr/>
          </a:p>
        </p:txBody>
      </p:sp>
      <p:sp>
        <p:nvSpPr>
          <p:cNvPr id="267" name="Google Shape;267;ge0956a8283_0_262"/>
          <p:cNvSpPr txBox="1"/>
          <p:nvPr/>
        </p:nvSpPr>
        <p:spPr>
          <a:xfrm>
            <a:off x="5014150" y="4725975"/>
            <a:ext cx="1206000" cy="23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50">
                <a:solidFill>
                  <a:srgbClr val="576C77"/>
                </a:solidFill>
              </a:rPr>
              <a:t>Rigenerazione</a:t>
            </a:r>
            <a:endParaRPr/>
          </a:p>
        </p:txBody>
      </p:sp>
      <p:sp>
        <p:nvSpPr>
          <p:cNvPr id="268" name="Google Shape;268;ge0956a8283_0_262"/>
          <p:cNvSpPr/>
          <p:nvPr/>
        </p:nvSpPr>
        <p:spPr>
          <a:xfrm>
            <a:off x="9488400" y="4128325"/>
            <a:ext cx="1299300" cy="1299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e0956a8283_0_262"/>
          <p:cNvSpPr/>
          <p:nvPr/>
        </p:nvSpPr>
        <p:spPr>
          <a:xfrm>
            <a:off x="5256625" y="4506800"/>
            <a:ext cx="655800" cy="238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e0dda4ccda_0_0"/>
          <p:cNvSpPr txBox="1"/>
          <p:nvPr>
            <p:ph type="title"/>
          </p:nvPr>
        </p:nvSpPr>
        <p:spPr>
          <a:xfrm>
            <a:off x="1207262" y="264085"/>
            <a:ext cx="689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None/>
            </a:pPr>
            <a:b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111">
                <a:solidFill>
                  <a:schemeClr val="dk1"/>
                </a:solidFill>
              </a:rPr>
              <a:t>Ricostruzione</a:t>
            </a:r>
            <a:r>
              <a:rPr b="1" i="0" lang="en-US" sz="211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0" lang="en-US" sz="171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11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</a:t>
            </a:r>
            <a:r>
              <a:rPr b="1" lang="en-US" sz="2111">
                <a:solidFill>
                  <a:schemeClr val="dk1"/>
                </a:solidFill>
              </a:rPr>
              <a:t>o Studio</a:t>
            </a:r>
            <a:r>
              <a:rPr b="1" i="0" lang="en-US" sz="211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MARANGONI</a:t>
            </a:r>
            <a:endParaRPr b="1" i="0" sz="2111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e0dda4ccda_0_0"/>
          <p:cNvSpPr txBox="1"/>
          <p:nvPr>
            <p:ph idx="1" type="body"/>
          </p:nvPr>
        </p:nvSpPr>
        <p:spPr>
          <a:xfrm>
            <a:off x="880900" y="946800"/>
            <a:ext cx="4087800" cy="3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La ricostruzione dei pneumatici è un processo che consiste delle seguenti fasi: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rimozione del battistrada usurato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applicazione di un nuovo battistrada sulla carcassa integra.</a:t>
            </a:r>
            <a:endParaRPr sz="1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u="sng">
                <a:solidFill>
                  <a:schemeClr val="hlink"/>
                </a:solidFill>
                <a:hlinkClick r:id="rId3"/>
              </a:rPr>
              <a:t>Marangoni</a:t>
            </a:r>
            <a:r>
              <a:rPr lang="en-US" sz="1400">
                <a:solidFill>
                  <a:schemeClr val="dk1"/>
                </a:solidFill>
              </a:rPr>
              <a:t> è un’azienda leader riconosciuta a livello internazionale nell’industria green della ricostruzione pneumatici, nella progettazione e realizzazione di macchinari e materiali per il settore e nella produzione di pneumatici ricostruiti.</a:t>
            </a:r>
            <a:endParaRPr sz="1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chemeClr val="dk1"/>
                </a:solidFill>
              </a:rPr>
              <a:t>Attualmente circa il 25% dei pneumatici ricostruiti utilizza la tecnologia Marangoni.</a:t>
            </a:r>
            <a:endParaRPr sz="1400">
              <a:solidFill>
                <a:schemeClr val="dk1"/>
              </a:solidFill>
            </a:endParaRPr>
          </a:p>
        </p:txBody>
      </p:sp>
      <p:cxnSp>
        <p:nvCxnSpPr>
          <p:cNvPr id="276" name="Google Shape;276;ge0dda4ccda_0_0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50;p8" id="277" name="Google Shape;277;ge0dda4ccd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8" name="Google Shape;278;ge0dda4ccda_0_0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52;p8" id="279" name="Google Shape;279;ge0dda4ccd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e0dda4ccd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00251" y="1000346"/>
            <a:ext cx="3341354" cy="217336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e0dda4ccda_0_0"/>
          <p:cNvSpPr txBox="1"/>
          <p:nvPr/>
        </p:nvSpPr>
        <p:spPr>
          <a:xfrm>
            <a:off x="5200250" y="3216525"/>
            <a:ext cx="3717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6"/>
              <a:buFont typeface="Arial"/>
              <a:buNone/>
            </a:pPr>
            <a:r>
              <a:rPr b="1" lang="en-US" sz="1300"/>
              <a:t>Guarda il video per approfondire 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7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How Old Tires Are Retreaded So They Can Be Used Again - YouTube</a:t>
            </a:r>
            <a:endParaRPr b="1" i="0" sz="13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6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6"/>
              <a:buFont typeface="Arial"/>
              <a:buNone/>
            </a:pPr>
            <a:r>
              <a:rPr b="0" i="0" lang="en-US" sz="13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Marangoni: the future of tyres (EN) – YouTube</a:t>
            </a:r>
            <a:endParaRPr b="0" i="0" sz="13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6" name="Google Shape;286;ge0dda4ccda_0_13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72;p10" id="287" name="Google Shape;287;ge0dda4ccda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8" name="Google Shape;288;ge0dda4ccda_0_13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74;p10" id="289" name="Google Shape;289;ge0dda4ccda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e0dda4ccda_0_13"/>
          <p:cNvSpPr txBox="1"/>
          <p:nvPr/>
        </p:nvSpPr>
        <p:spPr>
          <a:xfrm>
            <a:off x="4436600" y="154075"/>
            <a:ext cx="44913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</a:t>
            </a:r>
            <a:r>
              <a:rPr b="1" lang="en-US" sz="1500">
                <a:solidFill>
                  <a:schemeClr val="dk1"/>
                </a:solidFill>
              </a:rPr>
              <a:t>tiamo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Dopo aver guardato i video prova a riflettere sui seguenti punti: </a:t>
            </a:r>
            <a:endParaRPr sz="1500">
              <a:solidFill>
                <a:schemeClr val="dk1"/>
              </a:solidFill>
            </a:endParaRPr>
          </a:p>
          <a:p>
            <a:pPr indent="-2476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</a:rPr>
              <a:t>quali sono gli impatti positivi del processo di ricostruzione pneumatici commercializzato dalla Marangoni? 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76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</a:rPr>
              <a:t>La ricostruzione permette di prolungare la vita degli pneumatici fino a 3 volte (a seconda del veicolo e del tipo di pneumatico), ma inevitabilmente ogni pneumatico prodotto arriva a fine vita. Che cosa si può fare quando il pneumatico non può essere ricostruito? Quali possono essere le alternative alla discarica? 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gear, crowd&#10;&#10;Description automatically generated" id="291" name="Google Shape;291;ge0dda4ccda_0_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53551" y="156257"/>
            <a:ext cx="2667720" cy="15529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person, person, engine&#10;&#10;Description automatically generated" id="292" name="Google Shape;292;ge0dda4ccda_0_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53551" y="1784126"/>
            <a:ext cx="2667719" cy="1683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person&#10;&#10;Description automatically generated" id="293" name="Google Shape;293;ge0dda4ccda_0_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53551" y="3536291"/>
            <a:ext cx="2667720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e0dda4ccda_0_26"/>
          <p:cNvSpPr txBox="1"/>
          <p:nvPr>
            <p:ph type="title"/>
          </p:nvPr>
        </p:nvSpPr>
        <p:spPr>
          <a:xfrm>
            <a:off x="1025454" y="-2961"/>
            <a:ext cx="7696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9"/>
              <a:buNone/>
            </a:pPr>
            <a:b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900">
                <a:solidFill>
                  <a:schemeClr val="dk1"/>
                </a:solidFill>
              </a:rPr>
              <a:t>Caso studio – Ecopneus</a:t>
            </a:r>
            <a:r>
              <a:rPr b="1" lang="en-US" sz="1900"/>
              <a:t> </a:t>
            </a:r>
            <a:endParaRPr b="1" i="0" sz="3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ge0dda4ccda_0_26"/>
          <p:cNvSpPr txBox="1"/>
          <p:nvPr>
            <p:ph idx="1" type="body"/>
          </p:nvPr>
        </p:nvSpPr>
        <p:spPr>
          <a:xfrm>
            <a:off x="1092125" y="634325"/>
            <a:ext cx="78357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 u="sng">
                <a:solidFill>
                  <a:schemeClr val="hlink"/>
                </a:solidFill>
                <a:hlinkClick r:id="rId3"/>
              </a:rPr>
              <a:t>Ecopneus</a:t>
            </a:r>
            <a:r>
              <a:rPr lang="en-US" sz="1400">
                <a:solidFill>
                  <a:srgbClr val="000000"/>
                </a:solidFill>
              </a:rPr>
              <a:t> è una società consortile fondata dai maggiori produttori di pneumatici in Italia con l’obiettivo di controllare il trattamento dei pneumatici che non possono più essere ricostruiti. Attualmente Ecopneus </a:t>
            </a:r>
            <a:r>
              <a:rPr lang="en-US" sz="1400">
                <a:solidFill>
                  <a:srgbClr val="000000"/>
                </a:solidFill>
              </a:rPr>
              <a:t>gestisce</a:t>
            </a:r>
            <a:r>
              <a:rPr lang="en-US" sz="1400">
                <a:solidFill>
                  <a:srgbClr val="000000"/>
                </a:solidFill>
              </a:rPr>
              <a:t> il 70% dei PFU in Italia attraverso i seguenti metodi di rigenerazione:</a:t>
            </a:r>
            <a:endParaRPr sz="1400">
              <a:solidFill>
                <a:srgbClr val="000000"/>
              </a:solidFill>
            </a:endParaRPr>
          </a:p>
        </p:txBody>
      </p:sp>
      <p:cxnSp>
        <p:nvCxnSpPr>
          <p:cNvPr id="300" name="Google Shape;300;ge0dda4ccda_0_26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50;p8" id="301" name="Google Shape;301;ge0dda4ccda_0_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2" name="Google Shape;302;ge0dda4ccda_0_26"/>
          <p:cNvCxnSpPr/>
          <p:nvPr/>
        </p:nvCxnSpPr>
        <p:spPr>
          <a:xfrm flipH="1">
            <a:off x="589500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52;p8" id="303" name="Google Shape;303;ge0dda4ccda_0_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4" name="Google Shape;304;ge0dda4ccda_0_26"/>
          <p:cNvGrpSpPr/>
          <p:nvPr/>
        </p:nvGrpSpPr>
        <p:grpSpPr>
          <a:xfrm>
            <a:off x="1104800" y="3463850"/>
            <a:ext cx="7555414" cy="1158900"/>
            <a:chOff x="18519" y="0"/>
            <a:chExt cx="7555414" cy="1158900"/>
          </a:xfrm>
        </p:grpSpPr>
        <p:sp>
          <p:nvSpPr>
            <p:cNvPr id="305" name="Google Shape;305;ge0dda4ccda_0_26"/>
            <p:cNvSpPr/>
            <p:nvPr/>
          </p:nvSpPr>
          <p:spPr>
            <a:xfrm>
              <a:off x="18519" y="0"/>
              <a:ext cx="2045400" cy="1158900"/>
            </a:xfrm>
            <a:prstGeom prst="roundRect">
              <a:avLst>
                <a:gd fmla="val 10000" name="adj"/>
              </a:avLst>
            </a:prstGeom>
            <a:solidFill>
              <a:srgbClr val="8A8AD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ge0dda4ccda_0_26"/>
            <p:cNvSpPr txBox="1"/>
            <p:nvPr/>
          </p:nvSpPr>
          <p:spPr>
            <a:xfrm>
              <a:off x="52466" y="33947"/>
              <a:ext cx="1977600" cy="109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Stoccaggio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ge0dda4ccda_0_26"/>
            <p:cNvSpPr/>
            <p:nvPr/>
          </p:nvSpPr>
          <p:spPr>
            <a:xfrm>
              <a:off x="2268066" y="325876"/>
              <a:ext cx="432600" cy="5073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FCC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ge0dda4ccda_0_26"/>
            <p:cNvSpPr txBox="1"/>
            <p:nvPr/>
          </p:nvSpPr>
          <p:spPr>
            <a:xfrm>
              <a:off x="2268066" y="427332"/>
              <a:ext cx="3027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ge0dda4ccda_0_26"/>
            <p:cNvSpPr/>
            <p:nvPr/>
          </p:nvSpPr>
          <p:spPr>
            <a:xfrm>
              <a:off x="2880240" y="0"/>
              <a:ext cx="2045400" cy="1158900"/>
            </a:xfrm>
            <a:prstGeom prst="roundRect">
              <a:avLst>
                <a:gd fmla="val 10000" name="adj"/>
              </a:avLst>
            </a:prstGeom>
            <a:solidFill>
              <a:srgbClr val="8A8AD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ge0dda4ccda_0_26"/>
            <p:cNvSpPr txBox="1"/>
            <p:nvPr/>
          </p:nvSpPr>
          <p:spPr>
            <a:xfrm>
              <a:off x="2914187" y="33947"/>
              <a:ext cx="1977600" cy="109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Frantumazione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ge0dda4ccda_0_26"/>
            <p:cNvSpPr/>
            <p:nvPr/>
          </p:nvSpPr>
          <p:spPr>
            <a:xfrm>
              <a:off x="5126456" y="325876"/>
              <a:ext cx="425400" cy="5073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FCC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ge0dda4ccda_0_26"/>
            <p:cNvSpPr txBox="1"/>
            <p:nvPr/>
          </p:nvSpPr>
          <p:spPr>
            <a:xfrm>
              <a:off x="5126456" y="427332"/>
              <a:ext cx="2979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ge0dda4ccda_0_26"/>
            <p:cNvSpPr/>
            <p:nvPr/>
          </p:nvSpPr>
          <p:spPr>
            <a:xfrm>
              <a:off x="5728633" y="0"/>
              <a:ext cx="1845300" cy="1158900"/>
            </a:xfrm>
            <a:prstGeom prst="roundRect">
              <a:avLst>
                <a:gd fmla="val 10000" name="adj"/>
              </a:avLst>
            </a:prstGeom>
            <a:solidFill>
              <a:srgbClr val="8A8AD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ge0dda4ccda_0_26"/>
            <p:cNvSpPr txBox="1"/>
            <p:nvPr/>
          </p:nvSpPr>
          <p:spPr>
            <a:xfrm>
              <a:off x="5762580" y="33947"/>
              <a:ext cx="1777500" cy="109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Recupero dei materiali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5" name="Google Shape;315;ge0dda4ccda_0_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84368" y="1852917"/>
            <a:ext cx="2215988" cy="147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e0dda4ccda_0_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46136" y="1827191"/>
            <a:ext cx="2076885" cy="14924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outdoor object, outdoor, totem pole&#10;&#10;Description automatically generated" id="317" name="Google Shape;317;ge0dda4ccda_0_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05542" y="1758514"/>
            <a:ext cx="1826644" cy="1572557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ge0dda4ccda_0_26"/>
          <p:cNvSpPr txBox="1"/>
          <p:nvPr/>
        </p:nvSpPr>
        <p:spPr>
          <a:xfrm>
            <a:off x="1159200" y="4678400"/>
            <a:ext cx="455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Guarda il </a:t>
            </a:r>
            <a:r>
              <a:rPr lang="en-US" u="sng">
                <a:solidFill>
                  <a:schemeClr val="hlink"/>
                </a:solidFill>
                <a:hlinkClick r:id="rId9"/>
              </a:rPr>
              <a:t>video</a:t>
            </a:r>
            <a:r>
              <a:rPr lang="en-US"/>
              <a:t> per comprendere meglio.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3" name="Google Shape;323;ge0dda4ccda_0_50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72;p10" id="324" name="Google Shape;324;ge0dda4ccda_0_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5" name="Google Shape;325;ge0dda4ccda_0_50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74;p10" id="326" name="Google Shape;326;ge0dda4ccda_0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e0dda4ccda_0_50"/>
          <p:cNvSpPr txBox="1"/>
          <p:nvPr/>
        </p:nvSpPr>
        <p:spPr>
          <a:xfrm>
            <a:off x="1664925" y="357981"/>
            <a:ext cx="5996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</a:t>
            </a:r>
            <a:r>
              <a:rPr b="1" lang="en-US" sz="1900"/>
              <a:t>o studio</a:t>
            </a:r>
            <a:r>
              <a:rPr b="1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Ecopneus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e0dda4ccda_0_50"/>
          <p:cNvSpPr txBox="1"/>
          <p:nvPr>
            <p:ph idx="1" type="body"/>
          </p:nvPr>
        </p:nvSpPr>
        <p:spPr>
          <a:xfrm>
            <a:off x="692675" y="1040425"/>
            <a:ext cx="4698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1600">
                <a:solidFill>
                  <a:srgbClr val="000000"/>
                </a:solidFill>
              </a:rPr>
              <a:t>Le buche sul manto stradale possono causare danni ai veicoli e aumentare il rischio di incidenti.</a:t>
            </a:r>
            <a:endParaRPr sz="16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1600">
                <a:solidFill>
                  <a:srgbClr val="000000"/>
                </a:solidFill>
              </a:rPr>
              <a:t>Molte province in tutta Italia utilizzano asfalti modificati con l'aggiunta di gomma da PFU.</a:t>
            </a:r>
            <a:endParaRPr sz="16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1600">
                <a:solidFill>
                  <a:srgbClr val="000000"/>
                </a:solidFill>
              </a:rPr>
              <a:t>Questo ha determinato migliori prestazioni meccaniche in quanto, rispetto agli asfalti convenzionali, l’asfalto modificato ha una maggiore durata e resistenza, migliora la sicurezza stradale e riduce l’inquinamento acustico.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329" name="Google Shape;329;ge0dda4ccda_0_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97953" y="1180963"/>
            <a:ext cx="2672324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4" name="Google Shape;334;ge0dda4ccda_0_61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72;p10" id="335" name="Google Shape;335;ge0dda4ccda_0_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ge0dda4ccda_0_61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174;p10" id="337" name="Google Shape;337;ge0dda4ccda_0_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ge0dda4ccda_0_61"/>
          <p:cNvSpPr txBox="1"/>
          <p:nvPr>
            <p:ph type="title"/>
          </p:nvPr>
        </p:nvSpPr>
        <p:spPr>
          <a:xfrm>
            <a:off x="1053022" y="374098"/>
            <a:ext cx="7641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800"/>
              <a:t>Ecopneus - Risultati </a:t>
            </a:r>
            <a:endParaRPr/>
          </a:p>
        </p:txBody>
      </p:sp>
      <p:sp>
        <p:nvSpPr>
          <p:cNvPr id="339" name="Google Shape;339;ge0dda4ccda_0_61"/>
          <p:cNvSpPr txBox="1"/>
          <p:nvPr>
            <p:ph idx="1" type="body"/>
          </p:nvPr>
        </p:nvSpPr>
        <p:spPr>
          <a:xfrm>
            <a:off x="858675" y="875850"/>
            <a:ext cx="7836300" cy="26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 fontScale="32500" lnSpcReduction="10000"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1817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1817"/>
              <a:buNone/>
            </a:pPr>
            <a:r>
              <a:t/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3636"/>
              <a:buNone/>
            </a:pPr>
            <a:r>
              <a:t/>
            </a:r>
            <a:endParaRPr b="1" sz="2000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rPr lang="en-US" sz="3992">
                <a:solidFill>
                  <a:schemeClr val="dk1"/>
                </a:solidFill>
              </a:rPr>
              <a:t>365.000 tonnellate di CO</a:t>
            </a:r>
            <a:r>
              <a:rPr baseline="30000" lang="en-US" sz="3992">
                <a:solidFill>
                  <a:schemeClr val="dk1"/>
                </a:solidFill>
              </a:rPr>
              <a:t>2</a:t>
            </a:r>
            <a:r>
              <a:rPr lang="en-US" sz="3992">
                <a:solidFill>
                  <a:schemeClr val="dk1"/>
                </a:solidFill>
              </a:rPr>
              <a:t> equivalente</a:t>
            </a:r>
            <a:r>
              <a:rPr lang="en-US" sz="3992">
                <a:solidFill>
                  <a:schemeClr val="dk1"/>
                </a:solidFill>
              </a:rPr>
              <a:t> risparmiate </a:t>
            </a:r>
            <a:endParaRPr sz="3992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t/>
            </a:r>
            <a:endParaRPr sz="3992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t/>
            </a:r>
            <a:endParaRPr sz="3992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rPr lang="en-US" sz="3992">
                <a:solidFill>
                  <a:schemeClr val="dk1"/>
                </a:solidFill>
              </a:rPr>
              <a:t>354.000 tonnellate di materia prima risparmiate </a:t>
            </a:r>
            <a:endParaRPr sz="3992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t/>
            </a:r>
            <a:endParaRPr sz="3992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t/>
            </a:r>
            <a:endParaRPr sz="3992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rPr lang="en-US" sz="3992">
                <a:solidFill>
                  <a:schemeClr val="dk1"/>
                </a:solidFill>
              </a:rPr>
              <a:t>1.7 milioni di m</a:t>
            </a:r>
            <a:r>
              <a:rPr baseline="30000" lang="en-US" sz="3992">
                <a:solidFill>
                  <a:schemeClr val="dk1"/>
                </a:solidFill>
              </a:rPr>
              <a:t>3</a:t>
            </a:r>
            <a:r>
              <a:rPr lang="en-US" sz="3992">
                <a:solidFill>
                  <a:schemeClr val="dk1"/>
                </a:solidFill>
              </a:rPr>
              <a:t> di acqua risparmiati</a:t>
            </a:r>
            <a:endParaRPr sz="3992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t/>
            </a:r>
            <a:endParaRPr sz="3992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t/>
            </a:r>
            <a:endParaRPr sz="3992">
              <a:solidFill>
                <a:schemeClr val="dk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975"/>
              <a:buNone/>
            </a:pPr>
            <a:r>
              <a:rPr lang="en-US" sz="3992">
                <a:solidFill>
                  <a:schemeClr val="dk1"/>
                </a:solidFill>
              </a:rPr>
              <a:t>142 milioni di euro risparmiati in importazioni di materie prime </a:t>
            </a:r>
            <a:endParaRPr sz="3992"/>
          </a:p>
        </p:txBody>
      </p:sp>
      <p:cxnSp>
        <p:nvCxnSpPr>
          <p:cNvPr id="340" name="Google Shape;340;ge0dda4ccda_0_61"/>
          <p:cNvCxnSpPr/>
          <p:nvPr/>
        </p:nvCxnSpPr>
        <p:spPr>
          <a:xfrm>
            <a:off x="2681042" y="946799"/>
            <a:ext cx="6600" cy="2049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1" name="Google Shape;341;ge0dda4ccda_0_61"/>
          <p:cNvCxnSpPr/>
          <p:nvPr/>
        </p:nvCxnSpPr>
        <p:spPr>
          <a:xfrm flipH="1">
            <a:off x="6886609" y="963899"/>
            <a:ext cx="7500" cy="200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2" name="Google Shape;342;ge0dda4ccda_0_61"/>
          <p:cNvSpPr txBox="1"/>
          <p:nvPr/>
        </p:nvSpPr>
        <p:spPr>
          <a:xfrm>
            <a:off x="803700" y="3471925"/>
            <a:ext cx="67254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Discu</a:t>
            </a:r>
            <a:r>
              <a:rPr b="1" lang="en-US" sz="1800"/>
              <a:t>tiamo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sz="1500"/>
              <a:t>Partendo dall’analisi dei casi, che dimostrano come le aziende che sviluppano azioni di economia circolare ottengono risultati positivi, prova a riflettere sulle barriere che ostacolano la diffusione dell’economia circolare e quali possono essere le soluzioni per superare queste barriere. 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7" name="Google Shape;347;ge0dda4ccda_0_77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348" name="Google Shape;348;ge0dda4ccda_0_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9" name="Google Shape;349;ge0dda4ccda_0_77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350" name="Google Shape;350;ge0dda4ccda_0_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0765" y="4652882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e0dda4ccda_0_77"/>
          <p:cNvSpPr txBox="1"/>
          <p:nvPr/>
        </p:nvSpPr>
        <p:spPr>
          <a:xfrm>
            <a:off x="-116350" y="305080"/>
            <a:ext cx="707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-US" sz="1800"/>
              <a:t>o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mmar</a:t>
            </a:r>
            <a:r>
              <a:rPr b="1" lang="en-US" sz="1800"/>
              <a:t>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e0dda4ccda_0_77"/>
          <p:cNvSpPr txBox="1"/>
          <p:nvPr/>
        </p:nvSpPr>
        <p:spPr>
          <a:xfrm>
            <a:off x="610500" y="901675"/>
            <a:ext cx="56193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/>
              <a:t>L'industria automobilistica, una delle più grandi industrie al mondo per fatturato, sta facendo importanti passi in avanti nell'introduzione dell’economia circolare, con l’obiettivo di creare un futuro sostenibile. 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/>
              <a:t>L'implementazione di modelli di business circolari come la 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Product Life Extension e il Resource Recovery </a:t>
            </a:r>
            <a:r>
              <a:rPr lang="en-US"/>
              <a:t>ha impatti positivi a lungo termine sia a livello ambientale che economico e genera benefici sia per i produttori sia per il cliente finale.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/>
              <a:t>Le direttive europee, come, ad esempio, la direttiva sulle discariche, stimolano i settori produttivi a sviluppare idee innovative per la valorizzazione di materiali e componenti che in passato venivano conferiti in discarica. 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/>
              <a:t>Nel complesso, riparare, riutilizzare e ricondizionare è meglio che sostituire. In questa prospettiva l'economia circolare è uno stimolo per l'industria automobilistica.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ge0dda4ccda_0_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0428" y="61556"/>
            <a:ext cx="2538323" cy="1451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e0dda4ccda_0_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0428" y="1505674"/>
            <a:ext cx="2538322" cy="1603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e0dda4ccda_0_7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9889" y="3030028"/>
            <a:ext cx="2539401" cy="1628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0" name="Google Shape;360;ge0dda4ccda_0_93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361" name="Google Shape;361;ge0dda4ccda_0_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2" name="Google Shape;362;ge0dda4ccda_0_93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363" name="Google Shape;363;ge0dda4ccda_0_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ge0dda4ccda_0_93"/>
          <p:cNvSpPr txBox="1"/>
          <p:nvPr/>
        </p:nvSpPr>
        <p:spPr>
          <a:xfrm>
            <a:off x="2003475" y="413000"/>
            <a:ext cx="415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/>
              <a:t>Risultati di apprendimento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65" name="Google Shape;365;ge0dda4ccda_0_93"/>
          <p:cNvGraphicFramePr/>
          <p:nvPr/>
        </p:nvGraphicFramePr>
        <p:xfrm>
          <a:off x="1095123" y="100273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{9DF400ED-7A68-4331-938A-1F3F84AC173B}</a:tableStyleId>
              </a:tblPr>
              <a:tblGrid>
                <a:gridCol w="1750775"/>
                <a:gridCol w="2855000"/>
              </a:tblGrid>
              <a:tr h="137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Conoscenza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La misura dell’</a:t>
                      </a:r>
                      <a:r>
                        <a:rPr lang="en-US">
                          <a:solidFill>
                            <a:srgbClr val="000000"/>
                          </a:solidFill>
                        </a:rPr>
                        <a:t>impatto che l’industria automobilistica ha sull’ambiente e il ruolo che gli operatori del settore hanno nell'implementazione di  soluzioni innovative.</a:t>
                      </a:r>
                      <a:endParaRPr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108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Abilità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000000"/>
                          </a:solidFill>
                        </a:rPr>
                        <a:t>Capacità di identificare strategie di economia circolare applicate al settore. </a:t>
                      </a:r>
                      <a:endParaRPr sz="15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120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Competen</a:t>
                      </a:r>
                      <a:r>
                        <a:rPr b="1" lang="en-US"/>
                        <a:t>ze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rgbClr val="000000"/>
                          </a:solidFill>
                        </a:rPr>
                        <a:t>Capacità di applicare i principi dell'economia circolare nel contesto lavorativo.</a:t>
                      </a:r>
                      <a:endParaRPr sz="15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A picture containing logo&#10;&#10;Description automatically generated" id="366" name="Google Shape;366;ge0dda4ccda_0_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00908" y="1134911"/>
            <a:ext cx="3457492" cy="3085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1" name="Google Shape;371;ge0956a8283_0_217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372" name="Google Shape;372;ge0956a8283_0_2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3" name="Google Shape;373;ge0956a8283_0_217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374" name="Google Shape;374;ge0956a8283_0_2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ge0956a8283_0_217"/>
          <p:cNvSpPr txBox="1"/>
          <p:nvPr/>
        </p:nvSpPr>
        <p:spPr>
          <a:xfrm>
            <a:off x="1529021" y="1588350"/>
            <a:ext cx="67131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La Direttiva </a:t>
            </a:r>
            <a:r>
              <a:rPr lang="en-US" sz="1600">
                <a:uFill>
                  <a:noFill/>
                </a:uFill>
                <a:hlinkClick r:id="rId5"/>
              </a:rPr>
              <a:t>relativa alle discariche di rifiuti</a:t>
            </a:r>
            <a:r>
              <a:rPr lang="en-US" sz="1600"/>
              <a:t> ha l’obiettivo di evitare il conferimento degli pneumatici in discarica promovendo come strategia d’elezione ....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Prevenzione ed estensione della vita del prodotto</a:t>
            </a:r>
            <a:endParaRPr i="0" sz="1600" u="none" cap="none" strike="noStrike">
              <a:solidFill>
                <a:srgbClr val="000000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Il riutilizzo e il riciclo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La riduzione dell’uso delle automobili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e0956a8283_0_217"/>
          <p:cNvSpPr txBox="1"/>
          <p:nvPr/>
        </p:nvSpPr>
        <p:spPr>
          <a:xfrm>
            <a:off x="1496683" y="423773"/>
            <a:ext cx="2743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Domanda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1" name="Google Shape;381;ge89b2f678f_0_0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382" name="Google Shape;382;ge89b2f678f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3" name="Google Shape;383;ge89b2f678f_0_0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384" name="Google Shape;384;ge89b2f678f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ge89b2f678f_0_0"/>
          <p:cNvSpPr txBox="1"/>
          <p:nvPr/>
        </p:nvSpPr>
        <p:spPr>
          <a:xfrm>
            <a:off x="1529021" y="1588350"/>
            <a:ext cx="67131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La Direttiva </a:t>
            </a:r>
            <a:r>
              <a:rPr lang="en-US" sz="1600">
                <a:uFill>
                  <a:noFill/>
                </a:uFill>
                <a:hlinkClick r:id="rId5"/>
              </a:rPr>
              <a:t>relativa alle discariche di rifiuti</a:t>
            </a:r>
            <a:r>
              <a:rPr lang="en-US" sz="1600"/>
              <a:t> ha l’obiettivo di evitare il conferimento degli pneumatici in discarica promovendo come strategia d’elezione ....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b="1" lang="en-US" sz="1600"/>
              <a:t>Prevenzione ed estensione della vita del prodotto</a:t>
            </a:r>
            <a:endParaRPr b="1" sz="16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Il riutilizzo e il riciclo</a:t>
            </a:r>
            <a:endParaRPr sz="16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La riduzione dell’uso delle automobili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ge89b2f678f_0_0"/>
          <p:cNvSpPr txBox="1"/>
          <p:nvPr/>
        </p:nvSpPr>
        <p:spPr>
          <a:xfrm>
            <a:off x="1496683" y="423773"/>
            <a:ext cx="2743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Domanda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1" name="Google Shape;391;ge0956a8283_0_226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392" name="Google Shape;392;ge0956a8283_0_2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3" name="Google Shape;393;ge0956a8283_0_226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394" name="Google Shape;394;ge0956a8283_0_2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ge0956a8283_0_226"/>
          <p:cNvSpPr txBox="1"/>
          <p:nvPr/>
        </p:nvSpPr>
        <p:spPr>
          <a:xfrm>
            <a:off x="1496673" y="1556000"/>
            <a:ext cx="56733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Qual è, in termini percentuali, l’obiettivo che l’Unione Europea intende raggiungere nell’ambito del  riutilizzo e riuso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lphaUcParenR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≥ 80%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lphaUcParenR"/>
            </a:pPr>
            <a:r>
              <a:rPr i="0" lang="en-US" sz="1600" u="none" cap="none" strike="noStrike">
                <a:solidFill>
                  <a:srgbClr val="000000"/>
                </a:solidFill>
              </a:rPr>
              <a:t>≥ 95</a:t>
            </a:r>
            <a:r>
              <a:rPr i="0" lang="en-US" sz="1600" u="none" cap="none" strike="noStrike">
                <a:solidFill>
                  <a:srgbClr val="000000"/>
                </a:solidFill>
              </a:rPr>
              <a:t>%</a:t>
            </a:r>
            <a:endParaRPr i="0" sz="16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lphaUcParenR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≥ 65%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e0956a8283_0_226"/>
          <p:cNvSpPr txBox="1"/>
          <p:nvPr/>
        </p:nvSpPr>
        <p:spPr>
          <a:xfrm>
            <a:off x="1496683" y="423773"/>
            <a:ext cx="2743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Domanda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1" name="Google Shape;401;ge89b2f678f_0_9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402" name="Google Shape;402;ge89b2f678f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3" name="Google Shape;403;ge89b2f678f_0_9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404" name="Google Shape;404;ge89b2f678f_0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ge89b2f678f_0_9"/>
          <p:cNvSpPr txBox="1"/>
          <p:nvPr/>
        </p:nvSpPr>
        <p:spPr>
          <a:xfrm>
            <a:off x="1496673" y="1556000"/>
            <a:ext cx="56733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Qual è, in termini percentuali, l’obiettivo che l’Unione Europea intende raggiungere nell’ambito del riutilizzo e riuso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lphaUcParenR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≥ 80%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lphaUcParenR"/>
            </a:pPr>
            <a:r>
              <a:rPr b="1" i="0" lang="en-US" sz="1600" u="none" cap="none" strike="noStrike">
                <a:solidFill>
                  <a:srgbClr val="000000"/>
                </a:solidFill>
              </a:rPr>
              <a:t>≥ 95%</a:t>
            </a:r>
            <a:endParaRPr b="1" i="0" sz="16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lphaUcParenR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≥ 65%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e89b2f678f_0_9"/>
          <p:cNvSpPr txBox="1"/>
          <p:nvPr/>
        </p:nvSpPr>
        <p:spPr>
          <a:xfrm>
            <a:off x="1496683" y="423773"/>
            <a:ext cx="2743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Domanda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1" name="Google Shape;411;ge0956a8283_0_244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412" name="Google Shape;412;ge0956a8283_0_2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3" name="Google Shape;413;ge0956a8283_0_244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414" name="Google Shape;414;ge0956a8283_0_2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e0956a8283_0_244"/>
          <p:cNvSpPr txBox="1"/>
          <p:nvPr/>
        </p:nvSpPr>
        <p:spPr>
          <a:xfrm>
            <a:off x="1261175" y="1532800"/>
            <a:ext cx="65841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Renault ha messo in atto due strategie per l</a:t>
            </a:r>
            <a:r>
              <a:rPr lang="en-US" sz="1600">
                <a:solidFill>
                  <a:schemeClr val="dk1"/>
                </a:solidFill>
              </a:rPr>
              <a:t>’applicazione dei principi dell’economia circolare. Quale, fra quelle elencate NON è una delle strategie utilizzate? 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UcParenR"/>
            </a:pPr>
            <a:r>
              <a:rPr lang="en-US" sz="1600">
                <a:solidFill>
                  <a:schemeClr val="dk1"/>
                </a:solidFill>
              </a:rPr>
              <a:t>Circolarità dei materiali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UcParenR"/>
            </a:pPr>
            <a:r>
              <a:rPr lang="en-US" sz="1600">
                <a:solidFill>
                  <a:schemeClr val="dk1"/>
                </a:solidFill>
              </a:rPr>
              <a:t>Recupero dell’energia</a:t>
            </a:r>
            <a:r>
              <a:rPr b="1" lang="en-US" sz="1600">
                <a:solidFill>
                  <a:schemeClr val="dk1"/>
                </a:solidFill>
              </a:rPr>
              <a:t> </a:t>
            </a:r>
            <a:r>
              <a:rPr b="1" i="0" lang="en-US" sz="1600" u="none" cap="none" strike="noStrike">
                <a:solidFill>
                  <a:schemeClr val="dk1"/>
                </a:solidFill>
              </a:rPr>
              <a:t> </a:t>
            </a:r>
            <a:endParaRPr b="1" sz="16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UcParenR"/>
            </a:pPr>
            <a:r>
              <a:rPr lang="en-US" sz="1600">
                <a:solidFill>
                  <a:schemeClr val="dk1"/>
                </a:solidFill>
              </a:rPr>
              <a:t>Circolarità dei componenti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e0956a8283_0_244"/>
          <p:cNvSpPr txBox="1"/>
          <p:nvPr/>
        </p:nvSpPr>
        <p:spPr>
          <a:xfrm>
            <a:off x="1261183" y="436173"/>
            <a:ext cx="2743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Domanda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1" name="Google Shape;421;ge89b2f678f_0_27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422" name="Google Shape;422;ge89b2f678f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3" name="Google Shape;423;ge89b2f678f_0_27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424" name="Google Shape;424;ge89b2f678f_0_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ge89b2f678f_0_27"/>
          <p:cNvSpPr txBox="1"/>
          <p:nvPr/>
        </p:nvSpPr>
        <p:spPr>
          <a:xfrm>
            <a:off x="1261175" y="1532800"/>
            <a:ext cx="65841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Renault ha messo in atto due strategie per l</a:t>
            </a:r>
            <a:r>
              <a:rPr lang="en-US" sz="1600">
                <a:solidFill>
                  <a:schemeClr val="dk1"/>
                </a:solidFill>
              </a:rPr>
              <a:t>’applicazione dei principi dell’economia circolare. Quale, fra quelle elencate NON è una delle strategie utilizzate? 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UcParenR"/>
            </a:pPr>
            <a:r>
              <a:rPr lang="en-US" sz="1600">
                <a:solidFill>
                  <a:schemeClr val="dk1"/>
                </a:solidFill>
              </a:rPr>
              <a:t>Circolarità dei materiali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UcParenR"/>
            </a:pPr>
            <a:r>
              <a:rPr b="1" lang="en-US" sz="1600">
                <a:solidFill>
                  <a:schemeClr val="dk1"/>
                </a:solidFill>
              </a:rPr>
              <a:t>Recupero dell’energia </a:t>
            </a:r>
            <a:r>
              <a:rPr b="1" i="0" lang="en-US" sz="1600" u="none" cap="none" strike="noStrike">
                <a:solidFill>
                  <a:schemeClr val="dk1"/>
                </a:solidFill>
              </a:rPr>
              <a:t> </a:t>
            </a:r>
            <a:endParaRPr b="1" i="0" sz="1600" u="none" cap="none" strike="noStrike">
              <a:solidFill>
                <a:schemeClr val="dk1"/>
              </a:solidFill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UcParenR"/>
            </a:pPr>
            <a:r>
              <a:rPr lang="en-US" sz="1600">
                <a:solidFill>
                  <a:schemeClr val="dk1"/>
                </a:solidFill>
              </a:rPr>
              <a:t>Circolarità dei componenti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ge89b2f678f_0_27"/>
          <p:cNvSpPr txBox="1"/>
          <p:nvPr/>
        </p:nvSpPr>
        <p:spPr>
          <a:xfrm>
            <a:off x="1261183" y="436173"/>
            <a:ext cx="2743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Domanda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1" name="Google Shape;431;ge0956a8283_0_253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432" name="Google Shape;432;ge0956a8283_0_2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3" name="Google Shape;433;ge0956a8283_0_253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434" name="Google Shape;434;ge0956a8283_0_2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ge0956a8283_0_253"/>
          <p:cNvSpPr txBox="1"/>
          <p:nvPr/>
        </p:nvSpPr>
        <p:spPr>
          <a:xfrm>
            <a:off x="1496673" y="1545200"/>
            <a:ext cx="62373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Qual è la tecnica più utilizzata nel trattamento dei PFU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Recupero dei materiali</a:t>
            </a:r>
            <a:endParaRPr i="0" sz="16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Recupero di energia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Ricostruzione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ge0956a8283_0_253"/>
          <p:cNvSpPr txBox="1"/>
          <p:nvPr/>
        </p:nvSpPr>
        <p:spPr>
          <a:xfrm>
            <a:off x="1496683" y="423773"/>
            <a:ext cx="2743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Domanda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1" name="Google Shape;441;ge89b2f678f_0_36"/>
          <p:cNvCxnSpPr/>
          <p:nvPr/>
        </p:nvCxnSpPr>
        <p:spPr>
          <a:xfrm>
            <a:off x="602394" y="1040417"/>
            <a:ext cx="8100" cy="40938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49;p14" id="442" name="Google Shape;442;ge89b2f678f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536" y="154075"/>
            <a:ext cx="817831" cy="792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3" name="Google Shape;443;ge89b2f678f_0_36"/>
          <p:cNvCxnSpPr/>
          <p:nvPr/>
        </p:nvCxnSpPr>
        <p:spPr>
          <a:xfrm flipH="1">
            <a:off x="589501" y="5134250"/>
            <a:ext cx="8568900" cy="117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Google Shape;251;p14" id="444" name="Google Shape;444;ge89b2f678f_0_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9199" y="4609750"/>
            <a:ext cx="1648699" cy="470951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ge89b2f678f_0_36"/>
          <p:cNvSpPr txBox="1"/>
          <p:nvPr/>
        </p:nvSpPr>
        <p:spPr>
          <a:xfrm>
            <a:off x="1496673" y="1545200"/>
            <a:ext cx="62373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/>
              <a:t>Qual è la tecnica più utilizzata nel trattamento dei PFU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b="1" lang="en-US" sz="1600"/>
              <a:t>Recupero dei materiali</a:t>
            </a:r>
            <a:endParaRPr b="1" i="0" sz="16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Recupero di energia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UcParenR"/>
            </a:pPr>
            <a:r>
              <a:rPr lang="en-US" sz="1600"/>
              <a:t>Ricostruzione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ge89b2f678f_0_36"/>
          <p:cNvSpPr txBox="1"/>
          <p:nvPr/>
        </p:nvSpPr>
        <p:spPr>
          <a:xfrm>
            <a:off x="1496683" y="423773"/>
            <a:ext cx="2743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/>
              <a:t>Domanda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0x01010011CB3E77E1DD63409D36137DB1EDDD68</vt:lpwstr>
  </property>
</Properties>
</file>